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864" r:id="rId2"/>
    <p:sldId id="842" r:id="rId3"/>
    <p:sldId id="841" r:id="rId4"/>
    <p:sldId id="890" r:id="rId5"/>
    <p:sldId id="891" r:id="rId6"/>
    <p:sldId id="892" r:id="rId7"/>
    <p:sldId id="843" r:id="rId8"/>
    <p:sldId id="840" r:id="rId9"/>
    <p:sldId id="845" r:id="rId10"/>
    <p:sldId id="874" r:id="rId11"/>
    <p:sldId id="879" r:id="rId12"/>
    <p:sldId id="846" r:id="rId13"/>
    <p:sldId id="880" r:id="rId14"/>
    <p:sldId id="865" r:id="rId15"/>
    <p:sldId id="886" r:id="rId16"/>
    <p:sldId id="878" r:id="rId17"/>
    <p:sldId id="875" r:id="rId18"/>
    <p:sldId id="871" r:id="rId19"/>
    <p:sldId id="876" r:id="rId20"/>
    <p:sldId id="882" r:id="rId21"/>
    <p:sldId id="887" r:id="rId22"/>
    <p:sldId id="869" r:id="rId23"/>
    <p:sldId id="877" r:id="rId24"/>
    <p:sldId id="888" r:id="rId25"/>
    <p:sldId id="873" r:id="rId26"/>
    <p:sldId id="881" r:id="rId27"/>
    <p:sldId id="856" r:id="rId28"/>
    <p:sldId id="857" r:id="rId29"/>
    <p:sldId id="889" r:id="rId30"/>
    <p:sldId id="885" r:id="rId31"/>
    <p:sldId id="821" r:id="rId32"/>
    <p:sldId id="872" r:id="rId33"/>
    <p:sldId id="883" r:id="rId34"/>
    <p:sldId id="884" r:id="rId35"/>
    <p:sldId id="860" r:id="rId36"/>
    <p:sldId id="861" r:id="rId37"/>
    <p:sldId id="862" r:id="rId38"/>
  </p:sldIdLst>
  <p:sldSz cx="14630400" cy="8229600"/>
  <p:notesSz cx="7102475" cy="9369425"/>
  <p:defaultTextStyle>
    <a:defPPr>
      <a:defRPr lang="en-US"/>
    </a:defPPr>
    <a:lvl1pPr marL="0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097211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645817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19442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743025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2">
          <p15:clr>
            <a:srgbClr val="A4A3A4"/>
          </p15:clr>
        </p15:guide>
        <p15:guide id="2" orient="horz" pos="744">
          <p15:clr>
            <a:srgbClr val="A4A3A4"/>
          </p15:clr>
        </p15:guide>
        <p15:guide id="3" pos="522">
          <p15:clr>
            <a:srgbClr val="A4A3A4"/>
          </p15:clr>
        </p15:guide>
        <p15:guide id="4" pos="2904">
          <p15:clr>
            <a:srgbClr val="A4A3A4"/>
          </p15:clr>
        </p15:guide>
        <p15:guide id="5" pos="4622">
          <p15:clr>
            <a:srgbClr val="A4A3A4"/>
          </p15:clr>
        </p15:guide>
        <p15:guide id="6" orient="horz" pos="1256">
          <p15:clr>
            <a:srgbClr val="A4A3A4"/>
          </p15:clr>
        </p15:guide>
        <p15:guide id="7" orient="horz" pos="4989">
          <p15:clr>
            <a:srgbClr val="A4A3A4"/>
          </p15:clr>
        </p15:guide>
        <p15:guide id="8" pos="588">
          <p15:clr>
            <a:srgbClr val="A4A3A4"/>
          </p15:clr>
        </p15:guide>
        <p15:guide id="9" pos="4610">
          <p15:clr>
            <a:srgbClr val="A4A3A4"/>
          </p15:clr>
        </p15:guide>
        <p15:guide id="10" pos="86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1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ian Montgomery" initials="G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FFFFFF"/>
    <a:srgbClr val="7EC1DF"/>
    <a:srgbClr val="DEDEDE"/>
    <a:srgbClr val="68AE64"/>
    <a:srgbClr val="3C3C3C"/>
    <a:srgbClr val="A8B9C8"/>
    <a:srgbClr val="B1D5AF"/>
    <a:srgbClr val="B8C6D2"/>
    <a:srgbClr val="93A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 autoAdjust="0"/>
    <p:restoredTop sz="94904" autoAdjust="0"/>
  </p:normalViewPr>
  <p:slideViewPr>
    <p:cSldViewPr snapToGrid="0">
      <p:cViewPr varScale="1">
        <p:scale>
          <a:sx n="99" d="100"/>
          <a:sy n="99" d="100"/>
        </p:scale>
        <p:origin x="200" y="344"/>
      </p:cViewPr>
      <p:guideLst>
        <p:guide orient="horz" pos="4592"/>
        <p:guide orient="horz" pos="744"/>
        <p:guide pos="522"/>
        <p:guide pos="2904"/>
        <p:guide pos="4622"/>
        <p:guide orient="horz" pos="1256"/>
        <p:guide orient="horz" pos="4989"/>
        <p:guide pos="588"/>
        <p:guide pos="4610"/>
        <p:guide pos="86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60" y="192"/>
      </p:cViewPr>
      <p:guideLst>
        <p:guide orient="horz" pos="2951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3D22D-0F46-4BF4-9660-1D4B24F0D9EA}" type="datetimeFigureOut">
              <a:rPr lang="en-US" smtClean="0">
                <a:latin typeface="Arial" panose="020B0604020202020204" pitchFamily="34" charset="0"/>
              </a:rPr>
              <a:t>11/9/17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899525"/>
            <a:ext cx="3078163" cy="468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51696-4263-4686-8631-6326D8E42C3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61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B714F60-978E-4B46-A1E7-4610C4949FB2}" type="datetimeFigureOut">
              <a:rPr lang="en-US" smtClean="0"/>
              <a:pPr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468313"/>
            <a:ext cx="2895600" cy="162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19" tIns="47060" rIns="94119" bIns="4706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2179948"/>
            <a:ext cx="5681980" cy="6486770"/>
          </a:xfrm>
          <a:prstGeom prst="rect">
            <a:avLst/>
          </a:prstGeom>
        </p:spPr>
        <p:txBody>
          <a:bodyPr vert="horz" lIns="94119" tIns="47060" rIns="94119" bIns="4706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899328"/>
            <a:ext cx="3077739" cy="468471"/>
          </a:xfrm>
          <a:prstGeom prst="rect">
            <a:avLst/>
          </a:prstGeom>
        </p:spPr>
        <p:txBody>
          <a:bodyPr vert="horz" lIns="94119" tIns="47060" rIns="94119" bIns="4706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38491A7-CDAE-6648-97E4-398EE75EB3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48606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097211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645817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194422" algn="l" defTabSz="548606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743025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291633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840236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388842" algn="l" defTabSz="54860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392113"/>
            <a:ext cx="2938463" cy="165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247" y="2185313"/>
            <a:ext cx="6173015" cy="6481405"/>
          </a:xfrm>
        </p:spPr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95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12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9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6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9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2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4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0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14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74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9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05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4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64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3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92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71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05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4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51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0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6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2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3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9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02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0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31704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7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29458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883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102684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512852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3051" y="2918809"/>
            <a:ext cx="6309360" cy="4741547"/>
          </a:xfrm>
          <a:prstGeom prst="rect">
            <a:avLst/>
          </a:prstGeom>
        </p:spPr>
        <p:txBody>
          <a:bodyPr lIns="91425" tIns="45713" rIns="91425" bIns="45713"/>
          <a:lstStyle>
            <a:lvl1pPr marL="276624" indent="-276624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2800">
                <a:solidFill>
                  <a:schemeClr val="accent2"/>
                </a:solidFill>
              </a:defRPr>
            </a:lvl1pPr>
            <a:lvl2pPr marL="682977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2pPr>
            <a:lvl3pPr marL="1241951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779938" indent="-272810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tabLst/>
              <a:defRPr sz="1800">
                <a:solidFill>
                  <a:schemeClr val="accent2"/>
                </a:solidFill>
              </a:defRPr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2883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673051" y="1927366"/>
            <a:ext cx="6309360" cy="76771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itle w Content, Left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>
            <a:off x="0" y="2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62255" y="2088304"/>
            <a:ext cx="9033904" cy="5200228"/>
          </a:xfrm>
          <a:prstGeom prst="rect">
            <a:avLst/>
          </a:prstGeom>
        </p:spPr>
        <p:txBody>
          <a:bodyPr lIns="109887" tIns="54942" rIns="109887" bIns="54942"/>
          <a:lstStyle>
            <a:lvl1pPr marL="411455" indent="-411455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 marL="1371515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468722" indent="-274304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3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8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46871" y="1139566"/>
            <a:ext cx="8970442" cy="59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spcAft>
                <a:spcPts val="1441"/>
              </a:spcAft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" y="0"/>
            <a:ext cx="3998081" cy="82296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988644" y="3366639"/>
            <a:ext cx="7698751" cy="1891666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139267" indent="-139267">
              <a:lnSpc>
                <a:spcPct val="95000"/>
              </a:lnSpc>
              <a:spcBef>
                <a:spcPts val="900"/>
              </a:spcBef>
              <a:buNone/>
              <a:tabLst>
                <a:tab pos="8115599" algn="r"/>
              </a:tabLst>
              <a:defRPr sz="2900">
                <a:solidFill>
                  <a:schemeClr val="accent2"/>
                </a:solidFill>
              </a:defRPr>
            </a:lvl1pPr>
            <a:lvl2pPr marL="548606" indent="0">
              <a:buNone/>
              <a:defRPr sz="2900">
                <a:solidFill>
                  <a:schemeClr val="accent2"/>
                </a:solidFill>
              </a:defRPr>
            </a:lvl2pPr>
            <a:lvl3pPr marL="1097211" indent="0">
              <a:buNone/>
              <a:defRPr sz="2900">
                <a:solidFill>
                  <a:schemeClr val="accent2"/>
                </a:solidFill>
              </a:defRPr>
            </a:lvl3pPr>
            <a:lvl4pPr marL="1645813" indent="0">
              <a:buNone/>
              <a:defRPr sz="2900">
                <a:solidFill>
                  <a:schemeClr val="accent2"/>
                </a:solidFill>
              </a:defRPr>
            </a:lvl4pPr>
            <a:lvl5pPr marL="2194418" indent="0">
              <a:buNone/>
              <a:defRPr sz="2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3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08"/>
            <a:ext cx="8055056" cy="177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4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606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4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211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813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418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Content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97744" y="1678307"/>
            <a:ext cx="3681949" cy="4191000"/>
          </a:xfrm>
          <a:prstGeom prst="rect">
            <a:avLst/>
          </a:prstGeom>
        </p:spPr>
        <p:txBody>
          <a:bodyPr lIns="109887" tIns="54942" rIns="109887" bIns="54942" anchor="ctr" anchorCtr="0"/>
          <a:lstStyle>
            <a:lvl1pPr marL="0" indent="0" algn="r">
              <a:lnSpc>
                <a:spcPct val="95000"/>
              </a:lnSpc>
              <a:spcBef>
                <a:spcPts val="900"/>
              </a:spcBef>
              <a:buNone/>
              <a:defRPr sz="4700" spc="-61" baseline="0">
                <a:solidFill>
                  <a:schemeClr val="tx1"/>
                </a:solidFill>
              </a:defRPr>
            </a:lvl1pPr>
            <a:lvl2pPr marL="548606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2pPr>
            <a:lvl3pPr marL="1097211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3pPr>
            <a:lvl4pPr marL="1645813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4pPr>
            <a:lvl5pPr marL="2194418" indent="0" algn="r">
              <a:lnSpc>
                <a:spcPct val="95000"/>
              </a:lnSpc>
              <a:spcBef>
                <a:spcPts val="0"/>
              </a:spcBef>
              <a:buNone/>
              <a:defRPr sz="4300" spc="-61" baseline="0">
                <a:solidFill>
                  <a:srgbClr val="344A58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0224" y="1941094"/>
            <a:ext cx="0" cy="4071781"/>
          </a:xfrm>
          <a:prstGeom prst="line">
            <a:avLst/>
          </a:prstGeom>
          <a:ln w="6350" cmpd="sng">
            <a:solidFill>
              <a:srgbClr val="344A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412557" y="2345376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412557" y="4670280"/>
            <a:ext cx="7767637" cy="1101725"/>
          </a:xfrm>
          <a:prstGeom prst="rect">
            <a:avLst/>
          </a:prstGeom>
        </p:spPr>
        <p:txBody>
          <a:bodyPr lIns="91425" tIns="45713" rIns="91425" bIns="45713" anchor="ctr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29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5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5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872400"/>
            <a:ext cx="14630400" cy="5873438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room.jpg"/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4630401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9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Backgrou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ytest5.png"/>
          <p:cNvPicPr>
            <a:picLocks noChangeAspect="1"/>
          </p:cNvPicPr>
          <p:nvPr userDrawn="1"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6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ngwindowperspective.jpg"/>
          <p:cNvPicPr>
            <a:picLocks noChangeAspect="1"/>
          </p:cNvPicPr>
          <p:nvPr userDrawn="1"/>
        </p:nvPicPr>
        <p:blipFill rotWithShape="1"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2" b="1055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 descr="juniper_cmyk.png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4"/>
            <a:ext cx="2280998" cy="623615"/>
          </a:xfrm>
          <a:prstGeom prst="rect">
            <a:avLst/>
          </a:prstGeom>
        </p:spPr>
      </p:pic>
      <p:pic>
        <p:nvPicPr>
          <p:cNvPr id="8" name="Picture 7" descr="Slide16 copy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766" y="4824065"/>
            <a:ext cx="6050008" cy="105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3" y="3323490"/>
            <a:ext cx="6674148" cy="1371600"/>
          </a:xfrm>
          <a:prstGeom prst="rect">
            <a:avLst/>
          </a:prstGeom>
        </p:spPr>
        <p:txBody>
          <a:bodyPr lIns="91425" tIns="45713" rIns="91425" bIns="45713" anchor="b" anchorCtr="0"/>
          <a:lstStyle>
            <a:lvl1pPr>
              <a:lnSpc>
                <a:spcPct val="95000"/>
              </a:lnSpc>
              <a:spcBef>
                <a:spcPts val="900"/>
              </a:spcBef>
              <a:defRPr lang="en-US" sz="10000" b="0" cap="none" spc="-6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estricted &amp; 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7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&amp; 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504345" y="7873007"/>
            <a:ext cx="286646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Restricted &amp;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611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fidenti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52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_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310656" y="7873007"/>
            <a:ext cx="2060149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pPr algn="r" eaLnBrk="1" hangingPunct="1">
              <a:spcBef>
                <a:spcPct val="50000"/>
              </a:spcBef>
            </a:pPr>
            <a:r>
              <a:rPr lang="en-US" sz="1100" kern="1200" dirty="0" smtClean="0">
                <a:solidFill>
                  <a:srgbClr val="344A58">
                    <a:alpha val="50000"/>
                  </a:srgbClr>
                </a:solidFill>
                <a:latin typeface="Arial"/>
                <a:ea typeface="+mn-ea"/>
                <a:cs typeface="Arial"/>
              </a:rPr>
              <a:t>Juniper Networks Confidential</a:t>
            </a:r>
            <a:endParaRPr lang="en-US" sz="1100" kern="1200" dirty="0">
              <a:solidFill>
                <a:srgbClr val="344A58">
                  <a:alpha val="50000"/>
                </a:srgbClr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7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stytest8.png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3" t="16137"/>
          <a:stretch/>
        </p:blipFill>
        <p:spPr>
          <a:xfrm>
            <a:off x="3" y="0"/>
            <a:ext cx="14630399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9052311" cy="1634491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400"/>
              </a:spcBef>
              <a:defRPr sz="5800" b="0" cap="none" spc="-6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6" y="4452512"/>
            <a:ext cx="8800012" cy="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4630400" cy="8229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8" tIns="54942" rIns="109888" bIns="54942" rtlCol="0" anchor="ctr"/>
          <a:lstStyle/>
          <a:p>
            <a:pPr algn="ctr"/>
            <a:endParaRPr lang="en-US" sz="1800">
              <a:latin typeface="Arial" panose="020B0604020202020204" pitchFamily="34" charset="0"/>
            </a:endParaRPr>
          </a:p>
        </p:txBody>
      </p:sp>
      <p:pic>
        <p:nvPicPr>
          <p:cNvPr id="2" name="Picture 1" descr="testytest2.png"/>
          <p:cNvPicPr>
            <a:picLocks noChangeAspect="1"/>
          </p:cNvPicPr>
          <p:nvPr userDrawn="1"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 descr="responsive_pallete.png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957" y="4503152"/>
            <a:ext cx="7700009" cy="9312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6220" y="2579411"/>
            <a:ext cx="8055056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defRPr lang="en-US" sz="72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80000"/>
              </a:lnSpc>
              <a:spcAft>
                <a:spcPts val="1199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109175" y="4747696"/>
            <a:ext cx="8055218" cy="548788"/>
          </a:xfrm>
          <a:prstGeom prst="rect">
            <a:avLst/>
          </a:prstGeom>
          <a:noFill/>
          <a:ln>
            <a:noFill/>
          </a:ln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400" cap="none" spc="-61" baseline="0">
                <a:solidFill>
                  <a:schemeClr val="tx1"/>
                </a:solidFill>
              </a:defRPr>
            </a:lvl1pPr>
            <a:lvl2pPr marL="548584" indent="0">
              <a:buNone/>
              <a:defRPr sz="29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9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9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9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1"/>
          </p:nvPr>
        </p:nvSpPr>
        <p:spPr>
          <a:xfrm>
            <a:off x="1109175" y="5928803"/>
            <a:ext cx="8034064" cy="781050"/>
          </a:xfrm>
          <a:prstGeom prst="rect">
            <a:avLst/>
          </a:prstGeom>
          <a:noFill/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900"/>
              </a:spcBef>
              <a:buNone/>
              <a:defRPr sz="3000" cap="none" spc="-61" baseline="0">
                <a:solidFill>
                  <a:schemeClr val="accent2"/>
                </a:solidFill>
              </a:defRPr>
            </a:lvl1pPr>
            <a:lvl2pPr marL="548584" indent="0">
              <a:buNone/>
              <a:defRPr sz="2400" cap="all" baseline="0">
                <a:solidFill>
                  <a:schemeClr val="accent2"/>
                </a:solidFill>
              </a:defRPr>
            </a:lvl2pPr>
            <a:lvl3pPr marL="1097167" indent="0">
              <a:buNone/>
              <a:defRPr sz="2400" cap="all" baseline="0">
                <a:solidFill>
                  <a:schemeClr val="accent2"/>
                </a:solidFill>
              </a:defRPr>
            </a:lvl3pPr>
            <a:lvl4pPr marL="1645747" indent="0">
              <a:buNone/>
              <a:defRPr sz="2400" cap="all" baseline="0">
                <a:solidFill>
                  <a:schemeClr val="accent2"/>
                </a:solidFill>
              </a:defRPr>
            </a:lvl4pPr>
            <a:lvl5pPr marL="2194331" indent="0">
              <a:buNone/>
              <a:defRPr sz="2400" cap="all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</a:t>
            </a:r>
            <a:endParaRPr lang="en-US" dirty="0"/>
          </a:p>
        </p:txBody>
      </p:sp>
      <p:pic>
        <p:nvPicPr>
          <p:cNvPr id="9" name="Picture 8" descr="juniper_cmyk.png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9631" y="432095"/>
            <a:ext cx="2280998" cy="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baseline="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 baseline="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30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720843" y="2051920"/>
            <a:ext cx="13167362" cy="5431156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9703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 baseline="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8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Blue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1443045" y="5243938"/>
            <a:ext cx="3184346" cy="299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76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_blue.png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447" y="5222008"/>
            <a:ext cx="3219992" cy="300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843" y="2628298"/>
            <a:ext cx="13167362" cy="488289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defRPr sz="3200">
                <a:solidFill>
                  <a:schemeClr val="accent2"/>
                </a:solidFill>
              </a:defRPr>
            </a:lvl1pPr>
            <a:lvl2pPr marL="891485" indent="-342878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defRPr sz="2400">
                <a:solidFill>
                  <a:schemeClr val="accent2"/>
                </a:solidFill>
              </a:defRPr>
            </a:lvl3pPr>
            <a:lvl4pPr marL="1920117" indent="-274304">
              <a:lnSpc>
                <a:spcPct val="95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2014 Juniper Networks, Inc. </a:t>
            </a:r>
          </a:p>
        </p:txBody>
      </p:sp>
    </p:spTree>
    <p:extLst>
      <p:ext uri="{BB962C8B-B14F-4D97-AF65-F5344CB8AC3E}">
        <p14:creationId xmlns:p14="http://schemas.microsoft.com/office/powerpoint/2010/main" val="4365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1033194"/>
            <a:ext cx="13167362" cy="590932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400"/>
              </a:spcBef>
              <a:defRPr lang="en-US" sz="4800" b="0" spc="-6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1096992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88802" y="1716143"/>
            <a:ext cx="13167550" cy="592454"/>
          </a:xfrm>
          <a:prstGeom prst="rect">
            <a:avLst/>
          </a:prstGeom>
        </p:spPr>
        <p:txBody>
          <a:bodyPr lIns="109887" tIns="54942" rIns="109887" bIns="54942"/>
          <a:lstStyle>
            <a:lvl1pPr marL="0" indent="0">
              <a:lnSpc>
                <a:spcPct val="95000"/>
              </a:lnSpc>
              <a:spcBef>
                <a:spcPts val="400"/>
              </a:spcBef>
              <a:buNone/>
              <a:defRPr sz="3200" cap="none" spc="-61" baseline="0">
                <a:solidFill>
                  <a:schemeClr val="accent2"/>
                </a:solidFill>
              </a:defRPr>
            </a:lvl1pPr>
            <a:lvl2pPr marL="548606" indent="0">
              <a:buNone/>
              <a:defRPr sz="3400">
                <a:solidFill>
                  <a:schemeClr val="tx1"/>
                </a:solidFill>
              </a:defRPr>
            </a:lvl2pPr>
            <a:lvl3pPr marL="1097211" indent="0">
              <a:buNone/>
              <a:defRPr sz="2400">
                <a:solidFill>
                  <a:schemeClr val="tx1"/>
                </a:solidFill>
              </a:defRPr>
            </a:lvl3pPr>
            <a:lvl4pPr marL="1645813" indent="0">
              <a:buNone/>
              <a:defRPr sz="2300">
                <a:solidFill>
                  <a:schemeClr val="tx1"/>
                </a:solidFill>
              </a:defRPr>
            </a:lvl4pPr>
            <a:lvl5pPr marL="2194418" indent="0">
              <a:buNone/>
              <a:defRPr sz="2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8589107-detail-of-modern-architecture-and-empty-gettyimages copy.jpg"/>
          <p:cNvPicPr>
            <a:picLocks noChangeAspect="1"/>
          </p:cNvPicPr>
          <p:nvPr/>
        </p:nvPicPr>
        <p:blipFill rotWithShape="1">
          <a:blip r:embed="rId3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4" b="24289"/>
          <a:stretch/>
        </p:blipFill>
        <p:spPr>
          <a:xfrm>
            <a:off x="-23504" y="-1"/>
            <a:ext cx="14653904" cy="8229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14630400" cy="82296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887" tIns="54942" rIns="109887" bIns="54942"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683224" y="7873007"/>
            <a:ext cx="2754250" cy="261596"/>
          </a:xfrm>
          <a:prstGeom prst="rect">
            <a:avLst/>
          </a:prstGeom>
          <a:noFill/>
        </p:spPr>
        <p:txBody>
          <a:bodyPr wrap="none" lIns="91425" tIns="45713" rIns="91425" bIns="45713" rtlCol="0" anchor="b" anchorCtr="0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Juniper Networks, Inc. 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184797" y="7886143"/>
            <a:ext cx="356157" cy="261596"/>
          </a:xfrm>
          <a:prstGeom prst="rect">
            <a:avLst/>
          </a:prstGeom>
          <a:noFill/>
          <a:extLst/>
        </p:spPr>
        <p:txBody>
          <a:bodyPr wrap="none" lIns="91425" tIns="45713" rIns="91425" bIns="45713" rtlCol="0" anchor="b" anchorCtr="0">
            <a:spAutoFit/>
          </a:bodyPr>
          <a:lstStyle/>
          <a:p>
            <a:pPr lvl="0"/>
            <a:fld id="{5266C0E3-FCB2-4D10-9980-6DFC0D8FABCB}" type="slidenum">
              <a:rPr lang="en-US" sz="1100">
                <a:solidFill>
                  <a:srgbClr val="344A58">
                    <a:alpha val="50000"/>
                  </a:srgbClr>
                </a:solidFill>
                <a:latin typeface="Arial"/>
                <a:cs typeface="Arial"/>
              </a:rPr>
              <a:pPr lvl="0"/>
              <a:t>‹#›</a:t>
            </a:fld>
            <a:endParaRPr lang="en-US" sz="1100">
              <a:solidFill>
                <a:srgbClr val="344A58">
                  <a:alpha val="50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833" r:id="rId4"/>
    <p:sldLayoutId id="2147483838" r:id="rId5"/>
    <p:sldLayoutId id="2147483825" r:id="rId6"/>
    <p:sldLayoutId id="2147483834" r:id="rId7"/>
    <p:sldLayoutId id="2147483839" r:id="rId8"/>
    <p:sldLayoutId id="2147483832" r:id="rId9"/>
    <p:sldLayoutId id="2147483835" r:id="rId10"/>
    <p:sldLayoutId id="2147483840" r:id="rId11"/>
    <p:sldLayoutId id="2147483826" r:id="rId12"/>
    <p:sldLayoutId id="2147483836" r:id="rId13"/>
    <p:sldLayoutId id="2147483841" r:id="rId14"/>
    <p:sldLayoutId id="2147483837" r:id="rId15"/>
    <p:sldLayoutId id="2147483843" r:id="rId16"/>
    <p:sldLayoutId id="2147483653" r:id="rId17"/>
    <p:sldLayoutId id="2147483844" r:id="rId18"/>
    <p:sldLayoutId id="2147483846" r:id="rId19"/>
    <p:sldLayoutId id="2147483824" r:id="rId20"/>
    <p:sldLayoutId id="2147483845" r:id="rId21"/>
    <p:sldLayoutId id="2147483827" r:id="rId22"/>
    <p:sldLayoutId id="2147483828" r:id="rId23"/>
    <p:sldLayoutId id="2147483850" r:id="rId24"/>
    <p:sldLayoutId id="2147483655" r:id="rId25"/>
    <p:sldLayoutId id="2147483851" r:id="rId26"/>
    <p:sldLayoutId id="2147483852" r:id="rId27"/>
    <p:sldLayoutId id="2147483853" r:id="rId28"/>
    <p:sldLayoutId id="2147483854" r:id="rId29"/>
    <p:sldLayoutId id="214748385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548606" rtl="0" eaLnBrk="1" latinLnBrk="0" hangingPunct="1">
        <a:spcBef>
          <a:spcPct val="0"/>
        </a:spcBef>
        <a:buNone/>
        <a:defRPr sz="4000" b="1" i="0" kern="1200">
          <a:solidFill>
            <a:schemeClr val="accent6"/>
          </a:solidFill>
          <a:latin typeface="Arial"/>
          <a:ea typeface="+mj-ea"/>
          <a:cs typeface="Arial"/>
        </a:defRPr>
      </a:lvl1pPr>
    </p:titleStyle>
    <p:bodyStyle>
      <a:lvl1pPr marL="411455" indent="-411455" algn="l" defTabSz="548606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1pPr>
      <a:lvl2pPr marL="891485" indent="-342878" algn="l" defTabSz="548606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2pPr>
      <a:lvl3pPr marL="1371515" indent="-274304" algn="l" defTabSz="548606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3pPr>
      <a:lvl4pPr marL="1920117" indent="-274304" algn="l" defTabSz="54860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4pPr>
      <a:lvl5pPr marL="2468722" indent="-274304" algn="l" defTabSz="548606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Arial"/>
          <a:ea typeface="+mn-ea"/>
          <a:cs typeface="Arial"/>
        </a:defRPr>
      </a:lvl5pPr>
      <a:lvl6pPr marL="3017328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35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42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146" indent="-274304" algn="l" defTabSz="54860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11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17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2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25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33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36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842" algn="l" defTabSz="548606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juniper.net/cklewar/YAPT" TargetMode="External"/><Relationship Id="rId4" Type="http://schemas.openxmlformats.org/officeDocument/2006/relationships/hyperlink" Target="https://git.juniper.net/cklewar/YAPT/wikis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19" y="1194414"/>
            <a:ext cx="12406749" cy="3157788"/>
          </a:xfrm>
        </p:spPr>
        <p:txBody>
          <a:bodyPr/>
          <a:lstStyle/>
          <a:p>
            <a:r>
              <a:rPr lang="en-US" dirty="0" smtClean="0"/>
              <a:t>YAPT</a:t>
            </a:r>
            <a:br>
              <a:rPr lang="en-US" dirty="0" smtClean="0"/>
            </a:br>
            <a:r>
              <a:rPr lang="en-US" smtClean="0"/>
              <a:t>Automate provisioning devices</a:t>
            </a:r>
            <a:endParaRPr lang="en-US" sz="6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1206221" y="5731922"/>
            <a:ext cx="5208499" cy="18668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000" dirty="0"/>
              <a:t>Christian Klewar (</a:t>
            </a:r>
            <a:r>
              <a:rPr lang="en-US" sz="2000" dirty="0" err="1"/>
              <a:t>cklewar@juniper.net</a:t>
            </a:r>
            <a:r>
              <a:rPr lang="en-US" sz="2000" dirty="0"/>
              <a:t>)</a:t>
            </a:r>
          </a:p>
          <a:p>
            <a:r>
              <a:rPr lang="en-US" sz="2000" dirty="0"/>
              <a:t>Version 0.2 / </a:t>
            </a:r>
            <a:r>
              <a:rPr lang="en-US" sz="2000" dirty="0" smtClean="0"/>
              <a:t>June </a:t>
            </a:r>
            <a:r>
              <a:rPr lang="en-US" sz="2000" dirty="0"/>
              <a:t>2017</a:t>
            </a:r>
          </a:p>
        </p:txBody>
      </p:sp>
      <p:sp>
        <p:nvSpPr>
          <p:cNvPr id="4" name="Content Placeholder 15"/>
          <p:cNvSpPr>
            <a:spLocks noGrp="1"/>
          </p:cNvSpPr>
          <p:nvPr>
            <p:ph sz="quarter" idx="10"/>
          </p:nvPr>
        </p:nvSpPr>
        <p:spPr>
          <a:xfrm>
            <a:off x="1109178" y="4747703"/>
            <a:ext cx="8055220" cy="548788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Yet Another Provisioning Tool</a:t>
            </a:r>
          </a:p>
        </p:txBody>
      </p:sp>
    </p:spTree>
    <p:extLst>
      <p:ext uri="{BB962C8B-B14F-4D97-AF65-F5344CB8AC3E}">
        <p14:creationId xmlns:p14="http://schemas.microsoft.com/office/powerpoint/2010/main" val="9082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2" y="322642"/>
            <a:ext cx="5528604" cy="664797"/>
          </a:xfrm>
        </p:spPr>
        <p:txBody>
          <a:bodyPr/>
          <a:lstStyle/>
          <a:p>
            <a:r>
              <a:rPr lang="en-US" dirty="0" smtClean="0"/>
              <a:t>YAPT - Architecture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5862" y="1526317"/>
            <a:ext cx="13626423" cy="6174469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9096" y="5191332"/>
            <a:ext cx="4825370" cy="1764922"/>
          </a:xfrm>
          <a:prstGeom prst="roundRect">
            <a:avLst>
              <a:gd name="adj" fmla="val 11905"/>
            </a:avLst>
          </a:prstGeom>
          <a:solidFill>
            <a:schemeClr val="accent6">
              <a:lumMod val="75000"/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026264" y="2046988"/>
            <a:ext cx="4248450" cy="2904651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139073" y="3589620"/>
            <a:ext cx="3912975" cy="1270706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11102832" y="3049341"/>
            <a:ext cx="1393968" cy="2682051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821659" y="1810513"/>
            <a:ext cx="10754645" cy="5614416"/>
          </a:xfrm>
          <a:prstGeom prst="roundRect">
            <a:avLst>
              <a:gd name="adj" fmla="val 2133"/>
            </a:avLst>
          </a:prstGeom>
          <a:noFill/>
          <a:ln w="4762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122458" y="2164693"/>
            <a:ext cx="3922905" cy="133172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 rot="16200000">
            <a:off x="3767754" y="4258235"/>
            <a:ext cx="5266944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977034" y="5113638"/>
            <a:ext cx="4297680" cy="1937957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163848" y="559615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63847" y="601998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996953" y="2046989"/>
            <a:ext cx="4788063" cy="2004705"/>
          </a:xfrm>
          <a:prstGeom prst="roundRect">
            <a:avLst>
              <a:gd name="adj" fmla="val 11905"/>
            </a:avLst>
          </a:prstGeom>
          <a:solidFill>
            <a:schemeClr val="tx2">
              <a:lumMod val="75000"/>
              <a:alpha val="40000"/>
            </a:schemeClr>
          </a:solidFill>
          <a:ln w="3810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226457" y="656056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226458" y="5197050"/>
            <a:ext cx="1697189" cy="38988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226457" y="5695624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226456" y="6130396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603307" y="5341559"/>
            <a:ext cx="1916218" cy="44405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Connector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131442" y="5227497"/>
            <a:ext cx="1937848" cy="3417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603307" y="5867123"/>
            <a:ext cx="1916218" cy="483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10705" y="2653839"/>
            <a:ext cx="4083504" cy="616911"/>
          </a:xfrm>
          <a:prstGeom prst="roundRect">
            <a:avLst>
              <a:gd name="adj" fmla="val 11905"/>
            </a:avLst>
          </a:prstGeom>
          <a:solidFill>
            <a:schemeClr val="accent1">
              <a:lumMod val="75000"/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228349" y="3536959"/>
            <a:ext cx="3065860" cy="3417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149889" y="6438271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mr-IN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65776" y="3707845"/>
            <a:ext cx="1194728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8357660" y="3069645"/>
            <a:ext cx="6684" cy="853536"/>
          </a:xfrm>
          <a:prstGeom prst="straightConnector1">
            <a:avLst/>
          </a:prstGeom>
          <a:ln w="50800">
            <a:solidFill>
              <a:schemeClr val="tx1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9632092" y="2274885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9619448" y="267799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9614091" y="310447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204298" y="2539417"/>
            <a:ext cx="1720246" cy="33179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5316275" y="6109103"/>
            <a:ext cx="919757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496800" y="325856"/>
            <a:ext cx="1194728" cy="0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23647" y="207970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Broker Messages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517155" y="5391994"/>
            <a:ext cx="687143" cy="638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604414" y="2708517"/>
            <a:ext cx="687143" cy="638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9582931" y="3669080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582931" y="4062104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9582537" y="4470197"/>
            <a:ext cx="1179961" cy="33327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12496801" y="639093"/>
            <a:ext cx="1194727" cy="15947"/>
          </a:xfrm>
          <a:prstGeom prst="straightConnector1">
            <a:avLst/>
          </a:prstGeom>
          <a:ln w="50800">
            <a:solidFill>
              <a:schemeClr val="tx1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23647" y="542959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Internal Messages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2208652" y="6217239"/>
            <a:ext cx="1308257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QFX/EX/NFX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295110" y="312980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10923647" y="2830553"/>
            <a:ext cx="1537038" cy="1394420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329867" y="2645877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1" name="Straight Arrow Connector 100"/>
          <p:cNvCxnSpPr>
            <a:endCxn id="95" idx="1"/>
          </p:cNvCxnSpPr>
          <p:nvPr/>
        </p:nvCxnSpPr>
        <p:spPr>
          <a:xfrm>
            <a:off x="11092159" y="6053284"/>
            <a:ext cx="1084693" cy="29332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10975256" y="4386972"/>
            <a:ext cx="1544119" cy="1669001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852" y="5981188"/>
            <a:ext cx="1349437" cy="202855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>
            <a:off x="12519375" y="927897"/>
            <a:ext cx="1172153" cy="1056"/>
          </a:xfrm>
          <a:prstGeom prst="straightConnector1">
            <a:avLst/>
          </a:prstGeom>
          <a:ln w="63500">
            <a:solidFill>
              <a:schemeClr val="accent1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923647" y="841503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 /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12519375" y="1275438"/>
            <a:ext cx="1170151" cy="1"/>
          </a:xfrm>
          <a:prstGeom prst="straightConnector1">
            <a:avLst/>
          </a:prstGeom>
          <a:ln w="63500">
            <a:solidFill>
              <a:srgbClr val="FFC000"/>
            </a:solidFill>
            <a:miter lim="800000"/>
            <a:headEnd type="none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923647" y="1193414"/>
            <a:ext cx="1640458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Trigger Event</a:t>
            </a:r>
          </a:p>
        </p:txBody>
      </p:sp>
    </p:spTree>
    <p:extLst>
      <p:ext uri="{BB962C8B-B14F-4D97-AF65-F5344CB8AC3E}">
        <p14:creationId xmlns:p14="http://schemas.microsoft.com/office/powerpoint/2010/main" val="4456697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Message Broker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101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essage Broker – </a:t>
            </a:r>
            <a:r>
              <a:rPr lang="en-US" dirty="0" err="1" smtClean="0"/>
              <a:t>RabbitMQ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RabbitMQ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is a</a:t>
              </a:r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</a:rPr>
                <a:t>message </a:t>
              </a:r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</a:rPr>
                <a:t>broker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Arial"/>
                  <a:cs typeface="Arial"/>
                </a:rPr>
                <a:t>Widely deployed</a:t>
              </a:r>
            </a:p>
            <a:p>
              <a:r>
                <a:rPr lang="en-US" sz="2400" dirty="0" smtClean="0">
                  <a:solidFill>
                    <a:schemeClr val="accent2">
                      <a:lumMod val="50000"/>
                    </a:schemeClr>
                  </a:solidFill>
                  <a:latin typeface="Arial"/>
                  <a:cs typeface="Arial"/>
                </a:rPr>
                <a:t>Ability to route messages</a:t>
              </a:r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Driven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driven by work queues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is RPC based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also be any other broker like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ZeroMQ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23" y="2015424"/>
            <a:ext cx="5003800" cy="1219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692641" y="150403"/>
            <a:ext cx="4809743" cy="3364282"/>
          </a:xfrm>
          <a:prstGeom prst="rect">
            <a:avLst/>
          </a:prstGeom>
          <a:solidFill>
            <a:srgbClr val="FFFFFF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 sz="80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979559" y="2147359"/>
            <a:ext cx="1968741" cy="961653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94925" y="305253"/>
            <a:ext cx="4387873" cy="3059126"/>
          </a:xfrm>
          <a:prstGeom prst="roundRect">
            <a:avLst>
              <a:gd name="adj" fmla="val 2133"/>
            </a:avLst>
          </a:prstGeom>
          <a:solidFill>
            <a:schemeClr val="bg1">
              <a:lumMod val="65000"/>
            </a:schemeClr>
          </a:solidFill>
          <a:ln w="4762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 rot="16200000">
            <a:off x="10736477" y="1689398"/>
            <a:ext cx="2869799" cy="300799"/>
          </a:xfrm>
          <a:prstGeom prst="roundRect">
            <a:avLst>
              <a:gd name="adj" fmla="val 11905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2399954" y="2168526"/>
            <a:ext cx="1823725" cy="105593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966445" y="434101"/>
            <a:ext cx="1953520" cy="1092303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3317715" y="2956913"/>
            <a:ext cx="62670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3317714" y="2213975"/>
            <a:ext cx="835685" cy="212439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317715" y="2485633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3317714" y="2722527"/>
            <a:ext cx="531635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462953" y="2230564"/>
            <a:ext cx="790638" cy="304103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0053655" y="764756"/>
            <a:ext cx="1666061" cy="336136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468852" y="1245941"/>
            <a:ext cx="1250864" cy="186221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9954115" y="2105026"/>
            <a:ext cx="2014093" cy="1110152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  <a:alpha val="4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034538" y="2367935"/>
            <a:ext cx="55726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034537" y="2598868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0845800" y="2229213"/>
            <a:ext cx="965845" cy="24195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Connector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845800" y="2515577"/>
            <a:ext cx="965845" cy="263695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035192" y="2826779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mr-IN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426391" y="404899"/>
            <a:ext cx="1733359" cy="1659620"/>
          </a:xfrm>
          <a:prstGeom prst="roundRect">
            <a:avLst>
              <a:gd name="adj" fmla="val 2133"/>
            </a:avLst>
          </a:prstGeom>
          <a:solidFill>
            <a:schemeClr val="bg1">
              <a:lumMod val="65000"/>
            </a:schemeClr>
          </a:solidFill>
          <a:ln cap="flat"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472417" y="1274635"/>
            <a:ext cx="1596486" cy="692369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</a:p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2465638" y="498235"/>
            <a:ext cx="1600537" cy="72561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</a:t>
            </a: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469345" y="558275"/>
            <a:ext cx="501640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3484405" y="777919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3469345" y="1010295"/>
            <a:ext cx="494296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2499028" y="702411"/>
            <a:ext cx="885029" cy="180787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2470391" y="1280189"/>
            <a:ext cx="1600537" cy="725614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469506" y="1317930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3469506" y="1532077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3469345" y="1754434"/>
            <a:ext cx="481422" cy="181590"/>
          </a:xfrm>
          <a:prstGeom prst="roundRect">
            <a:avLst>
              <a:gd name="adj" fmla="val 11905"/>
            </a:avLst>
          </a:prstGeom>
          <a:solidFill>
            <a:schemeClr val="bg1">
              <a:lumMod val="6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z="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Graphical Interface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48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Web Interface – Bootstrap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endParaRPr lang="en-US" sz="2400" dirty="0" smtClean="0">
                <a:solidFill>
                  <a:srgbClr val="3C3C3C"/>
                </a:solidFill>
                <a:latin typeface="Arial"/>
                <a:cs typeface="Arial"/>
              </a:endParaRPr>
            </a:p>
            <a:p>
              <a:r>
                <a:rPr lang="en-US" sz="20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CherryPy</a:t>
              </a:r>
              <a:r>
                <a:rPr lang="en-US" sz="2000" dirty="0" smtClean="0">
                  <a:solidFill>
                    <a:srgbClr val="3C3C3C"/>
                  </a:solidFill>
                  <a:latin typeface="Arial"/>
                  <a:cs typeface="Arial"/>
                </a:rPr>
                <a:t> is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</a:rPr>
                <a:t>a</a:t>
              </a: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accent2">
                      <a:lumMod val="50000"/>
                    </a:schemeClr>
                  </a:solidFill>
                </a:rPr>
                <a:t>Minimalist Python Web </a:t>
              </a:r>
              <a:r>
                <a:rPr lang="en-US" sz="2000" dirty="0" smtClean="0">
                  <a:solidFill>
                    <a:schemeClr val="accent2">
                      <a:lumMod val="50000"/>
                    </a:schemeClr>
                  </a:solidFill>
                </a:rPr>
                <a:t>Framework</a:t>
              </a:r>
            </a:p>
            <a:p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CherryPy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 Engine (Bus) to communicate with</a:t>
              </a:r>
            </a:p>
            <a:p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CherryPy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 has a easy way to provide REST services</a:t>
              </a:r>
            </a:p>
            <a:p>
              <a:endParaRPr lang="en-US" sz="2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Bootstrap is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a HTML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, CSS, and JS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framework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WebSockets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communication between Message Broker and Web UI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7" y="1774825"/>
            <a:ext cx="3632200" cy="154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62" y="1754434"/>
            <a:ext cx="1966338" cy="15730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19" y="1777504"/>
            <a:ext cx="2778248" cy="10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Web Interface – Bootstrap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57" y="1774825"/>
            <a:ext cx="3632200" cy="154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62" y="1754434"/>
            <a:ext cx="1966338" cy="15730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19" y="1777504"/>
            <a:ext cx="2778248" cy="10765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929" y="3614330"/>
            <a:ext cx="12020977" cy="4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Backend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78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47018"/>
            <a:ext cx="8285925" cy="677108"/>
          </a:xfrm>
        </p:spPr>
        <p:txBody>
          <a:bodyPr/>
          <a:lstStyle/>
          <a:p>
            <a:r>
              <a:rPr lang="en-US" dirty="0" smtClean="0"/>
              <a:t>Backend – Internal / SQL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Internal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Python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Dict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based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No persistence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Good for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PoC</a:t>
              </a:r>
              <a:endParaRPr lang="en-US" sz="2400" dirty="0" smtClean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SQLITE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historic data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cs typeface="Arial" panose="020B0604020202020204" pitchFamily="34" charset="0"/>
              </a:rPr>
              <a:t>Other backend types could be added due to plugin architecture</a:t>
            </a:r>
          </a:p>
          <a:p>
            <a:r>
              <a:rPr lang="en-US" sz="2400" dirty="0" smtClean="0">
                <a:solidFill>
                  <a:schemeClr val="accent2"/>
                </a:solidFill>
                <a:cs typeface="Arial" panose="020B0604020202020204" pitchFamily="34" charset="0"/>
              </a:rPr>
              <a:t>Other SQL based backend could be added (ORM) </a:t>
            </a:r>
            <a:endParaRPr lang="en-US" sz="24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162144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71321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976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Services / Source Plugins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26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959329"/>
            <a:ext cx="8285925" cy="664797"/>
          </a:xfrm>
        </p:spPr>
        <p:txBody>
          <a:bodyPr/>
          <a:lstStyle/>
          <a:p>
            <a:r>
              <a:rPr lang="en-US" dirty="0" smtClean="0"/>
              <a:t>Services / Source Plugins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362592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A Service provide a interface to trigger event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519572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rgbClr val="3C3C3C"/>
                </a:solidFill>
                <a:latin typeface="Arial"/>
                <a:cs typeface="Arial"/>
              </a:rPr>
              <a:t>Source Plugins relay on </a:t>
            </a:r>
            <a:r>
              <a:rPr lang="en-US" sz="2400" dirty="0" smtClean="0">
                <a:solidFill>
                  <a:srgbClr val="3C3C3C"/>
                </a:solidFill>
                <a:latin typeface="Arial"/>
                <a:cs typeface="Arial"/>
              </a:rPr>
              <a:t>services</a:t>
            </a:r>
          </a:p>
          <a:p>
            <a:r>
              <a:rPr lang="en-US" sz="2400" dirty="0" smtClean="0">
                <a:solidFill>
                  <a:srgbClr val="3C3C3C"/>
                </a:solidFill>
                <a:latin typeface="Arial"/>
                <a:cs typeface="Arial"/>
              </a:rPr>
              <a:t>Read information provided by services and normalize data</a:t>
            </a:r>
            <a:endParaRPr lang="en-US" sz="2400" dirty="0">
              <a:solidFill>
                <a:srgbClr val="3C3C3C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5206312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678983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YAPT ships with services: REST / FILE / SSH / PHS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YAPT ships with source plugins: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tftp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rest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6789833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162144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71321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953179"/>
            <a:ext cx="9792662" cy="664797"/>
          </a:xfrm>
        </p:spPr>
        <p:txBody>
          <a:bodyPr/>
          <a:lstStyle/>
          <a:p>
            <a:r>
              <a:rPr lang="en-US" dirty="0" smtClean="0"/>
              <a:t>What YAPT is and isn’t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02617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2617" y="2034066"/>
            <a:ext cx="6050823" cy="910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Arial"/>
                <a:cs typeface="Arial"/>
              </a:rPr>
              <a:t>What it’s NOT</a:t>
            </a:r>
            <a:endParaRPr lang="en-US" sz="28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2362" y="2557854"/>
            <a:ext cx="6050823" cy="5028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91440" rtlCol="0" anchor="t" anchorCtr="0"/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dirty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362" y="2034066"/>
            <a:ext cx="6050823" cy="9103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What it’s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4547" y="3104096"/>
            <a:ext cx="590645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An open source project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Tool to provision </a:t>
            </a: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  <a:p>
            <a:pPr marL="783556" lvl="1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(v)SRX / EX / QFX/ </a:t>
            </a:r>
            <a:r>
              <a:rPr lang="en-US" sz="2400" b="1" dirty="0" err="1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vMX</a:t>
            </a:r>
            <a:r>
              <a:rPr lang="en-US" sz="2400" b="1" dirty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/ NFX</a:t>
            </a: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Plugin </a:t>
            </a: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based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Extendable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Lightweight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Good is Good enough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endParaRPr lang="en-US" sz="2400" b="1" dirty="0" smtClean="0">
              <a:solidFill>
                <a:srgbClr val="3C3C3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70161" y="3087896"/>
            <a:ext cx="5915734" cy="2246769"/>
          </a:xfrm>
          <a:prstGeom prst="rect">
            <a:avLst/>
          </a:prstGeom>
        </p:spPr>
        <p:txBody>
          <a:bodyPr wrap="square" lIns="182880">
            <a:spAutoFit/>
          </a:bodyPr>
          <a:lstStyle/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Juniper “product”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Officially supported by Juniper (No JTAC)</a:t>
            </a:r>
          </a:p>
          <a:p>
            <a:pPr marL="234950" indent="-234950">
              <a:spcBef>
                <a:spcPts val="1200"/>
              </a:spcBef>
              <a:buClr>
                <a:srgbClr val="445E88"/>
              </a:buClr>
              <a:buFont typeface="Arial"/>
              <a:buChar char="•"/>
              <a:defRPr/>
            </a:pPr>
            <a:r>
              <a:rPr lang="en-US" sz="2400" b="1" dirty="0" smtClean="0">
                <a:solidFill>
                  <a:srgbClr val="3C3C3C"/>
                </a:solidFill>
                <a:latin typeface="Arial" charset="0"/>
                <a:ea typeface="Arial" charset="0"/>
                <a:cs typeface="Arial" charset="0"/>
              </a:rPr>
              <a:t>A replacement for existing Rapid Deployment solutions</a:t>
            </a:r>
          </a:p>
        </p:txBody>
      </p:sp>
    </p:spTree>
    <p:extLst>
      <p:ext uri="{BB962C8B-B14F-4D97-AF65-F5344CB8AC3E}">
        <p14:creationId xmlns:p14="http://schemas.microsoft.com/office/powerpoint/2010/main" val="16759310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7" y="15933"/>
            <a:ext cx="9082620" cy="950489"/>
          </a:xfrm>
        </p:spPr>
        <p:txBody>
          <a:bodyPr/>
          <a:lstStyle/>
          <a:p>
            <a:r>
              <a:rPr lang="en-US" dirty="0" smtClean="0"/>
              <a:t>Services / </a:t>
            </a:r>
            <a:r>
              <a:rPr lang="en-US" smtClean="0"/>
              <a:t>Source Plugins (OSSH)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310" y="1165110"/>
            <a:ext cx="7935880" cy="544332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OSSH service listening for inbound </a:t>
              </a:r>
              <a:r>
                <a:rPr lang="en-US" sz="2400" dirty="0" err="1" smtClean="0">
                  <a:solidFill>
                    <a:srgbClr val="3C3C3C"/>
                  </a:solidFill>
                  <a:latin typeface="Arial"/>
                  <a:cs typeface="Arial"/>
                </a:rPr>
                <a:t>ssh</a:t>
              </a:r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 connections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3055" y="1967720"/>
            <a:ext cx="7786135" cy="489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 service authenticates device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225" y="1953121"/>
            <a:ext cx="250670" cy="5041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324" y="2700952"/>
            <a:ext cx="7841866" cy="663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 “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data and sends to Message Broker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225" y="2686829"/>
            <a:ext cx="250670" cy="6775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6225" y="3625922"/>
            <a:ext cx="14316159" cy="42137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5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671253" y="543328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2646244" y="590916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00676" y="3738227"/>
            <a:ext cx="4248450" cy="2491802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113485" y="5079154"/>
            <a:ext cx="3912975" cy="97648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03555" y="3895152"/>
            <a:ext cx="3922905" cy="10233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246833" y="5393314"/>
            <a:ext cx="4047431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606504" y="396612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78710" y="4230657"/>
            <a:ext cx="1720246" cy="25497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>
            <a:stCxn id="57" idx="1"/>
          </p:cNvCxnSpPr>
          <p:nvPr/>
        </p:nvCxnSpPr>
        <p:spPr>
          <a:xfrm flipH="1">
            <a:off x="2525876" y="4406838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3"/>
          </p:cNvCxnSpPr>
          <p:nvPr/>
        </p:nvCxnSpPr>
        <p:spPr>
          <a:xfrm flipH="1" flipV="1">
            <a:off x="7604197" y="5465150"/>
            <a:ext cx="5067056" cy="193471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557343" y="5360319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52255">
            <a:off x="9197795" y="5534288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Outbound-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connection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7147323" y="4261674"/>
            <a:ext cx="1" cy="1085198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944199" y="6363184"/>
            <a:ext cx="4297680" cy="1341969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1098" y="4181596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200868" y="6428368"/>
            <a:ext cx="1697189" cy="29961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00868" y="6811918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00868" y="720151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82515" y="7243574"/>
            <a:ext cx="1937848" cy="26263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559749" y="7383934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4971" y="7158692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820399" y="5829193"/>
            <a:ext cx="4829207" cy="74239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78848" y="6565698"/>
            <a:ext cx="4410276" cy="389924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6815" y="6171462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 rot="272654">
            <a:off x="10726253" y="5211340"/>
            <a:ext cx="1230075" cy="24041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Port Forward</a:t>
            </a:r>
          </a:p>
        </p:txBody>
      </p:sp>
      <p:pic>
        <p:nvPicPr>
          <p:cNvPr id="87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802" y="3845830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Curved Connector 88"/>
          <p:cNvCxnSpPr/>
          <p:nvPr/>
        </p:nvCxnSpPr>
        <p:spPr>
          <a:xfrm rot="10800000">
            <a:off x="9106052" y="4351515"/>
            <a:ext cx="3575905" cy="1138497"/>
          </a:xfrm>
          <a:prstGeom prst="curvedConnector3">
            <a:avLst>
              <a:gd name="adj1" fmla="val 129722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25406" y="404680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 rot="21044144">
            <a:off x="9484531" y="6156131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commit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config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 rot="21287145">
            <a:off x="9256177" y="6800935"/>
            <a:ext cx="66506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98" name="Arc 97"/>
          <p:cNvSpPr/>
          <p:nvPr/>
        </p:nvSpPr>
        <p:spPr>
          <a:xfrm rot="13294178">
            <a:off x="6029790" y="6271797"/>
            <a:ext cx="912196" cy="982556"/>
          </a:xfrm>
          <a:prstGeom prst="arc">
            <a:avLst>
              <a:gd name="adj1" fmla="val 16200000"/>
              <a:gd name="adj2" fmla="val 92899"/>
            </a:avLst>
          </a:prstGeom>
          <a:ln w="38100">
            <a:solidFill>
              <a:schemeClr val="tx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08843" y="6386308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7476565" y="5540188"/>
            <a:ext cx="6547921" cy="1801906"/>
          </a:xfrm>
          <a:custGeom>
            <a:avLst/>
            <a:gdLst>
              <a:gd name="connsiteX0" fmla="*/ 0 w 6547921"/>
              <a:gd name="connsiteY0" fmla="*/ 1801906 h 1801906"/>
              <a:gd name="connsiteX1" fmla="*/ 6051176 w 6547921"/>
              <a:gd name="connsiteY1" fmla="*/ 336177 h 1801906"/>
              <a:gd name="connsiteX2" fmla="*/ 6239435 w 6547921"/>
              <a:gd name="connsiteY2" fmla="*/ 0 h 180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7921" h="1801906">
                <a:moveTo>
                  <a:pt x="0" y="1801906"/>
                </a:moveTo>
                <a:lnTo>
                  <a:pt x="6051176" y="336177"/>
                </a:lnTo>
                <a:cubicBezTo>
                  <a:pt x="7091082" y="35859"/>
                  <a:pt x="6163235" y="69476"/>
                  <a:pt x="6239435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§</a:t>
            </a:r>
            <a:endParaRPr lang="en-US"/>
          </a:p>
        </p:txBody>
      </p:sp>
      <p:cxnSp>
        <p:nvCxnSpPr>
          <p:cNvPr id="114" name="Curved Connector 113"/>
          <p:cNvCxnSpPr/>
          <p:nvPr/>
        </p:nvCxnSpPr>
        <p:spPr>
          <a:xfrm flipV="1">
            <a:off x="7604197" y="5984238"/>
            <a:ext cx="6194940" cy="1357856"/>
          </a:xfrm>
          <a:prstGeom prst="curvedConnector3">
            <a:avLst>
              <a:gd name="adj1" fmla="val 102313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251666">
            <a:off x="10444949" y="7193806"/>
            <a:ext cx="246020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Send certs request</a:t>
            </a:r>
          </a:p>
        </p:txBody>
      </p:sp>
    </p:spTree>
    <p:extLst>
      <p:ext uri="{BB962C8B-B14F-4D97-AF65-F5344CB8AC3E}">
        <p14:creationId xmlns:p14="http://schemas.microsoft.com/office/powerpoint/2010/main" val="5980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07" y="301625"/>
            <a:ext cx="9082620" cy="664797"/>
          </a:xfrm>
        </p:spPr>
        <p:txBody>
          <a:bodyPr/>
          <a:lstStyle/>
          <a:p>
            <a:r>
              <a:rPr lang="en-US" dirty="0" smtClean="0"/>
              <a:t>Services / Source Plugins (PHS)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3310" y="1165110"/>
            <a:ext cx="7935880" cy="544332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PHS service listening for inbound http/s connections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53055" y="1967720"/>
            <a:ext cx="7786135" cy="489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 service authenticates device / detect device type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225" y="1953121"/>
            <a:ext cx="250670" cy="50415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324" y="2700952"/>
            <a:ext cx="7841866" cy="663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data and sends to Message Broker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225" y="2686829"/>
            <a:ext cx="250670" cy="6775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accent1">
                <a:lumMod val="75000"/>
              </a:schemeClr>
            </a:solidFill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86225" y="3625922"/>
            <a:ext cx="14316159" cy="42137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5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671253" y="543328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53"/>
          <p:cNvSpPr txBox="1"/>
          <p:nvPr/>
        </p:nvSpPr>
        <p:spPr>
          <a:xfrm>
            <a:off x="12646244" y="5909162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00676" y="3738227"/>
            <a:ext cx="4248450" cy="2491802"/>
          </a:xfrm>
          <a:prstGeom prst="roundRect">
            <a:avLst>
              <a:gd name="adj" fmla="val 2133"/>
            </a:avLst>
          </a:prstGeom>
          <a:solidFill>
            <a:srgbClr val="00B050"/>
          </a:solidFill>
          <a:ln cap="flat"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113485" y="5079154"/>
            <a:ext cx="3912975" cy="97648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103555" y="3895152"/>
            <a:ext cx="3922905" cy="102337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246833" y="5393314"/>
            <a:ext cx="4047431" cy="737257"/>
          </a:xfrm>
          <a:prstGeom prst="roundRect">
            <a:avLst>
              <a:gd name="adj" fmla="val 11905"/>
            </a:avLst>
          </a:prstGeom>
          <a:solidFill>
            <a:srgbClr val="FFFF0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/ Bus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606504" y="396612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78710" y="4230657"/>
            <a:ext cx="1720246" cy="25497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Arrow Connector 65"/>
          <p:cNvCxnSpPr>
            <a:stCxn id="57" idx="1"/>
          </p:cNvCxnSpPr>
          <p:nvPr/>
        </p:nvCxnSpPr>
        <p:spPr>
          <a:xfrm flipH="1">
            <a:off x="2525876" y="4406838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3" idx="3"/>
          </p:cNvCxnSpPr>
          <p:nvPr/>
        </p:nvCxnSpPr>
        <p:spPr>
          <a:xfrm flipH="1" flipV="1">
            <a:off x="7604197" y="5465150"/>
            <a:ext cx="5067056" cy="193471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557343" y="5360319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HTTP/S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52255">
            <a:off x="9216845" y="5572388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http/https connection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7147323" y="4261674"/>
            <a:ext cx="1" cy="1085198"/>
          </a:xfrm>
          <a:prstGeom prst="straightConnector1">
            <a:avLst/>
          </a:prstGeom>
          <a:ln w="50800">
            <a:solidFill>
              <a:schemeClr val="tx1">
                <a:lumMod val="75000"/>
              </a:schemeClr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3944199" y="6363184"/>
            <a:ext cx="4297680" cy="1341969"/>
          </a:xfrm>
          <a:prstGeom prst="roundRect">
            <a:avLst>
              <a:gd name="adj" fmla="val 11905"/>
            </a:avLst>
          </a:prstGeom>
          <a:solidFill>
            <a:srgbClr val="00B0F0">
              <a:alpha val="4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41098" y="4181596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200868" y="6428368"/>
            <a:ext cx="1697189" cy="29961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00868" y="6811918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6200868" y="7201514"/>
            <a:ext cx="1179961" cy="256107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82515" y="7243574"/>
            <a:ext cx="1937848" cy="262638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Connector</a:t>
            </a:r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559749" y="7383934"/>
            <a:ext cx="1577679" cy="14745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874971" y="7158692"/>
            <a:ext cx="119742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New device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7820399" y="5829193"/>
            <a:ext cx="4829207" cy="742399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78848" y="6565698"/>
            <a:ext cx="4410276" cy="389924"/>
          </a:xfrm>
          <a:prstGeom prst="straightConnector1">
            <a:avLst/>
          </a:prstGeom>
          <a:ln w="50800">
            <a:solidFill>
              <a:srgbClr val="7030A0"/>
            </a:solidFill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6815" y="6171462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 rot="272654">
            <a:off x="10726253" y="5211340"/>
            <a:ext cx="1230075" cy="240410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Port Forward</a:t>
            </a:r>
          </a:p>
        </p:txBody>
      </p:sp>
      <p:pic>
        <p:nvPicPr>
          <p:cNvPr id="87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802" y="3845830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Curved Connector 88"/>
          <p:cNvCxnSpPr/>
          <p:nvPr/>
        </p:nvCxnSpPr>
        <p:spPr>
          <a:xfrm rot="10800000">
            <a:off x="9106052" y="4351515"/>
            <a:ext cx="3575905" cy="1138497"/>
          </a:xfrm>
          <a:prstGeom prst="curvedConnector3">
            <a:avLst>
              <a:gd name="adj1" fmla="val 129722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625406" y="404680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 rot="21044144">
            <a:off x="9484531" y="6156131"/>
            <a:ext cx="2154907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Netconf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commit </a:t>
            </a: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config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 rot="21287145">
            <a:off x="9256177" y="6800935"/>
            <a:ext cx="66506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98" name="Arc 97"/>
          <p:cNvSpPr/>
          <p:nvPr/>
        </p:nvSpPr>
        <p:spPr>
          <a:xfrm rot="13294178">
            <a:off x="6029790" y="6271797"/>
            <a:ext cx="912196" cy="982556"/>
          </a:xfrm>
          <a:prstGeom prst="arc">
            <a:avLst>
              <a:gd name="adj1" fmla="val 16200000"/>
              <a:gd name="adj2" fmla="val 92899"/>
            </a:avLst>
          </a:prstGeom>
          <a:ln w="38100">
            <a:solidFill>
              <a:schemeClr val="tx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2108843" y="6386308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7476565" y="5540188"/>
            <a:ext cx="6547921" cy="1801906"/>
          </a:xfrm>
          <a:custGeom>
            <a:avLst/>
            <a:gdLst>
              <a:gd name="connsiteX0" fmla="*/ 0 w 6547921"/>
              <a:gd name="connsiteY0" fmla="*/ 1801906 h 1801906"/>
              <a:gd name="connsiteX1" fmla="*/ 6051176 w 6547921"/>
              <a:gd name="connsiteY1" fmla="*/ 336177 h 1801906"/>
              <a:gd name="connsiteX2" fmla="*/ 6239435 w 6547921"/>
              <a:gd name="connsiteY2" fmla="*/ 0 h 180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7921" h="1801906">
                <a:moveTo>
                  <a:pt x="0" y="1801906"/>
                </a:moveTo>
                <a:lnTo>
                  <a:pt x="6051176" y="336177"/>
                </a:lnTo>
                <a:cubicBezTo>
                  <a:pt x="7091082" y="35859"/>
                  <a:pt x="6163235" y="69476"/>
                  <a:pt x="6239435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§</a:t>
            </a:r>
            <a:endParaRPr lang="en-US"/>
          </a:p>
        </p:txBody>
      </p:sp>
      <p:cxnSp>
        <p:nvCxnSpPr>
          <p:cNvPr id="114" name="Curved Connector 113"/>
          <p:cNvCxnSpPr/>
          <p:nvPr/>
        </p:nvCxnSpPr>
        <p:spPr>
          <a:xfrm flipV="1">
            <a:off x="7604197" y="5984238"/>
            <a:ext cx="6194940" cy="1357856"/>
          </a:xfrm>
          <a:prstGeom prst="curvedConnector3">
            <a:avLst>
              <a:gd name="adj1" fmla="val 102313"/>
            </a:avLst>
          </a:prstGeom>
          <a:ln w="50800">
            <a:solidFill>
              <a:srgbClr val="FFC000"/>
            </a:solidFill>
            <a:prstDash val="dash"/>
            <a:miter lim="800000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251666">
            <a:off x="10444949" y="7193806"/>
            <a:ext cx="246020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Send certs request</a:t>
            </a:r>
          </a:p>
        </p:txBody>
      </p:sp>
    </p:spTree>
    <p:extLst>
      <p:ext uri="{BB962C8B-B14F-4D97-AF65-F5344CB8AC3E}">
        <p14:creationId xmlns:p14="http://schemas.microsoft.com/office/powerpoint/2010/main" val="93747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Task Plugins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514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03917"/>
            <a:ext cx="8285925" cy="664797"/>
          </a:xfrm>
        </p:spPr>
        <p:txBody>
          <a:bodyPr/>
          <a:lstStyle/>
          <a:p>
            <a:r>
              <a:rPr lang="en-US" dirty="0" smtClean="0"/>
              <a:t>Task Plugins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2819102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The workhorses</a:t>
              </a:r>
            </a:p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Multithreaded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4388901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do most of the work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4375454"/>
            <a:ext cx="218998" cy="13821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5983013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tasks: Software, IPAM, Configuration, Cert, Script, Discovery, Policy, Rule, Assign, Publish, </a:t>
            </a:r>
            <a:r>
              <a:rPr lang="mr-I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5969566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50" descr="python.sh-600x60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555" y="949098"/>
            <a:ext cx="1503847" cy="121408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Picture 51" descr="imageedit_1_2892996221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62" y="2040867"/>
            <a:ext cx="2076031" cy="60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9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03917"/>
            <a:ext cx="8285925" cy="664797"/>
          </a:xfrm>
        </p:spPr>
        <p:txBody>
          <a:bodyPr/>
          <a:lstStyle/>
          <a:p>
            <a:r>
              <a:rPr lang="en-US" dirty="0" smtClean="0"/>
              <a:t>Task Plugins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6656" y="946631"/>
            <a:ext cx="7814147" cy="7128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tasks: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IPAM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PyEZ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Napalm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</a:p>
          <a:p>
            <a:pPr marL="1440111" lvl="2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Ansible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VNFStage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VNFSpin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Filecopy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Junos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Space related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 /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Configlet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6" y="946062"/>
            <a:ext cx="262183" cy="714186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solidFill>
              <a:schemeClr val="bg1">
                <a:lumMod val="65000"/>
              </a:schemeClr>
            </a:solidFill>
            <a:ln cap="flat"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solidFill>
              <a:schemeClr val="bg1">
                <a:lumMod val="65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7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 </a:t>
            </a:r>
            <a:r>
              <a:rPr lang="mr-IN" dirty="0" smtClean="0"/>
              <a:t>–</a:t>
            </a:r>
            <a:r>
              <a:rPr lang="en-US" dirty="0" smtClean="0"/>
              <a:t> Logging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13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23" y="260085"/>
            <a:ext cx="8285925" cy="664797"/>
          </a:xfrm>
        </p:spPr>
        <p:txBody>
          <a:bodyPr/>
          <a:lstStyle/>
          <a:p>
            <a:r>
              <a:rPr lang="en-US" dirty="0" smtClean="0"/>
              <a:t>Logging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84923" y="1272696"/>
            <a:ext cx="7935880" cy="1398659"/>
            <a:chOff x="6505818" y="2028481"/>
            <a:chExt cx="7781682" cy="1024260"/>
          </a:xfrm>
        </p:grpSpPr>
        <p:sp>
          <p:nvSpPr>
            <p:cNvPr id="5" name="Rectangle 4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rgbClr val="3C3C3C"/>
                  </a:solidFill>
                  <a:latin typeface="Arial"/>
                  <a:cs typeface="Arial"/>
                </a:rPr>
                <a:t>Previsioning Tasks, Services, Source Plugins, General Logs</a:t>
              </a:r>
              <a:endParaRPr lang="en-US" sz="2400" dirty="0">
                <a:solidFill>
                  <a:srgbClr val="3C3C3C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05818" y="2028481"/>
              <a:ext cx="229046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92701" y="2829048"/>
            <a:ext cx="7828102" cy="13703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are written to “logs” directory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5557" y="2839639"/>
            <a:ext cx="229046" cy="135813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6656" y="4423160"/>
            <a:ext cx="7814147" cy="1215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ail </a:t>
            </a:r>
            <a:r>
              <a:rPr lang="mr-IN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./logs/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info.log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grep PROV[TASKNAME]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5557" y="4423160"/>
            <a:ext cx="229046" cy="121572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692641" y="150403"/>
            <a:ext cx="4809743" cy="3364282"/>
            <a:chOff x="9692641" y="150403"/>
            <a:chExt cx="4809743" cy="3364282"/>
          </a:xfrm>
          <a:solidFill>
            <a:schemeClr val="bg1">
              <a:lumMod val="65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9692641" y="150403"/>
              <a:ext cx="4809743" cy="3364282"/>
            </a:xfrm>
            <a:prstGeom prst="rect">
              <a:avLst/>
            </a:prstGeom>
            <a:grpFill/>
            <a:ln w="28575">
              <a:solidFill>
                <a:srgbClr val="FFC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9979559" y="2147359"/>
              <a:ext cx="1968741" cy="961653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9894925" y="305253"/>
              <a:ext cx="4387873" cy="3059126"/>
            </a:xfrm>
            <a:prstGeom prst="roundRect">
              <a:avLst>
                <a:gd name="adj" fmla="val 2133"/>
              </a:avLst>
            </a:prstGeom>
            <a:grpFill/>
            <a:ln w="47625">
              <a:solidFill>
                <a:srgbClr val="FFC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 rot="16200000">
              <a:off x="10736477" y="1689398"/>
              <a:ext cx="2869799" cy="30079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2399954" y="2168526"/>
              <a:ext cx="1823725" cy="105593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9966445" y="434101"/>
              <a:ext cx="1953520" cy="1092303"/>
            </a:xfrm>
            <a:prstGeom prst="roundRect">
              <a:avLst>
                <a:gd name="adj" fmla="val 11905"/>
              </a:avLst>
            </a:prstGeom>
            <a:grp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3317715" y="2956913"/>
              <a:ext cx="62670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3317714" y="2213975"/>
              <a:ext cx="835685" cy="21243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3317715" y="2485633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317714" y="2722527"/>
              <a:ext cx="531635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2462953" y="2230564"/>
              <a:ext cx="790638" cy="304103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0053655" y="764756"/>
              <a:ext cx="1666061" cy="336136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0468852" y="1245941"/>
              <a:ext cx="1250864" cy="186221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954115" y="2105026"/>
              <a:ext cx="2014093" cy="1110152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034538" y="2367935"/>
              <a:ext cx="55726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034537" y="2598868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845800" y="2229213"/>
              <a:ext cx="965845" cy="24195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845800" y="2515577"/>
              <a:ext cx="965845" cy="263695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035192" y="2826779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2426391" y="404899"/>
              <a:ext cx="1733359" cy="1659620"/>
            </a:xfrm>
            <a:prstGeom prst="roundRect">
              <a:avLst>
                <a:gd name="adj" fmla="val 2133"/>
              </a:avLst>
            </a:prstGeom>
            <a:grpFill/>
            <a:ln cap="flat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2472417" y="1274635"/>
              <a:ext cx="1596486" cy="692369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465638" y="498235"/>
              <a:ext cx="1600537" cy="72561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3469345" y="558275"/>
              <a:ext cx="501640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3484405" y="777919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3469345" y="1010295"/>
              <a:ext cx="494296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2499028" y="702411"/>
              <a:ext cx="885029" cy="180787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2470391" y="1280189"/>
              <a:ext cx="1600537" cy="725614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3469506" y="1317930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3469506" y="1532077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469345" y="1754434"/>
              <a:ext cx="481422" cy="181590"/>
            </a:xfrm>
            <a:prstGeom prst="roundRect">
              <a:avLst>
                <a:gd name="adj" fmla="val 11905"/>
              </a:avLst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784923" y="6131626"/>
            <a:ext cx="12337408" cy="176179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r>
              <a:rPr lang="en-US" sz="1400" dirty="0"/>
              <a:t>INFO - PROVCERT-[10.11.111.106]: Locking device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Loading configuration changes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Committing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Unlocking the configuration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Configuration successfully committed on device: 10.11.111.106</a:t>
            </a:r>
          </a:p>
          <a:p>
            <a:r>
              <a:rPr lang="en-US" sz="1400" dirty="0" smtClean="0"/>
              <a:t>INFO </a:t>
            </a:r>
            <a:r>
              <a:rPr lang="en-US" sz="1400" dirty="0"/>
              <a:t>- PROVCERT-[10.11.111.106]: Issue command: request security </a:t>
            </a:r>
            <a:r>
              <a:rPr lang="en-US" sz="1400" dirty="0" err="1"/>
              <a:t>pki</a:t>
            </a:r>
            <a:r>
              <a:rPr lang="en-US" sz="1400" dirty="0"/>
              <a:t> ca-certificate enroll ca-profile </a:t>
            </a:r>
            <a:r>
              <a:rPr lang="en-US" sz="1400" dirty="0" err="1" smtClean="0"/>
              <a:t>ejbca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76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Interact with YAPT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47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6" y="669681"/>
            <a:ext cx="6662506" cy="677108"/>
          </a:xfrm>
        </p:spPr>
        <p:txBody>
          <a:bodyPr/>
          <a:lstStyle/>
          <a:p>
            <a:r>
              <a:rPr lang="en-US" dirty="0" smtClean="0"/>
              <a:t>Programmatic interfaces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2" y="1624126"/>
            <a:ext cx="6638215" cy="5912068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16529" y="3575107"/>
            <a:ext cx="5652055" cy="254350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80322" y="3697892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9948" y="3699820"/>
            <a:ext cx="5112136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Interface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76214" y="4324502"/>
            <a:ext cx="875869" cy="630363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AMQP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9949" y="4329038"/>
            <a:ext cx="5112134" cy="62582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 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98504" y="1624128"/>
            <a:ext cx="6433386" cy="1950979"/>
            <a:chOff x="6476110" y="2028482"/>
            <a:chExt cx="7811390" cy="1454399"/>
          </a:xfrm>
        </p:grpSpPr>
        <p:sp>
          <p:nvSpPr>
            <p:cNvPr id="43" name="Rectangle 42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Message Broker.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messages into bus to: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an event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 task(s)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information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257801" y="5059502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97750" y="4258263"/>
            <a:ext cx="6668310" cy="1066972"/>
            <a:chOff x="7697750" y="5051636"/>
            <a:chExt cx="6668310" cy="1066972"/>
          </a:xfrm>
        </p:grpSpPr>
        <p:sp>
          <p:nvSpPr>
            <p:cNvPr id="45" name="Rectangle 44"/>
            <p:cNvSpPr/>
            <p:nvPr/>
          </p:nvSpPr>
          <p:spPr>
            <a:xfrm>
              <a:off x="7894235" y="5051636"/>
              <a:ext cx="6471825" cy="104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exposed REST API: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 task(s)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97750" y="5059502"/>
              <a:ext cx="229045" cy="105910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697750" y="1085179"/>
            <a:ext cx="3042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Broker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97750" y="3590835"/>
            <a:ext cx="2741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51090" y="5051636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38759" y="503969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9947" y="5039698"/>
            <a:ext cx="2322337" cy="94796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/ </a:t>
            </a:r>
          </a:p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97749" y="5346871"/>
            <a:ext cx="5468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/ Source / Task Plugins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691686" y="5979791"/>
            <a:ext cx="6477888" cy="2087310"/>
            <a:chOff x="7539286" y="6620765"/>
            <a:chExt cx="6477888" cy="1060674"/>
          </a:xfrm>
        </p:grpSpPr>
        <p:sp>
          <p:nvSpPr>
            <p:cNvPr id="26" name="Rectangle 25"/>
            <p:cNvSpPr/>
            <p:nvPr/>
          </p:nvSpPr>
          <p:spPr>
            <a:xfrm>
              <a:off x="7545349" y="6636584"/>
              <a:ext cx="6471825" cy="1044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Extend YAPT functionalities writing new plugins: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/ Source Plugin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39286" y="6620765"/>
              <a:ext cx="229045" cy="1059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6" y="17194"/>
            <a:ext cx="9409462" cy="752403"/>
          </a:xfrm>
        </p:spPr>
        <p:txBody>
          <a:bodyPr/>
          <a:lstStyle/>
          <a:p>
            <a:r>
              <a:rPr lang="en-US" smtClean="0"/>
              <a:t>Programmatic interfaces REST API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1" y="3760630"/>
            <a:ext cx="9531773" cy="3775563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curl -X POST \  'http://172.16.146.1:9090/rest/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device?device_serial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=abc1234567' \  -H 'cache-control: no-cache' \  -H 'content-type: application/x-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yaml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' \  -H 'postman-token: bb1c3d35-b80a-dd74-e24e-4ed4dc809aff' \  -d '---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yapt_location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localdevice_type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srxhostname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vsrx02timezone: Europe/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Berlindomain_name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mycompany.localntp_server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192.168.2.1encrypted_password: "$1$AjvjSnDw$QrTngM5tI.IqliertjQhb/"community: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publicinterfaces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:- name: ge-0/0/0  description: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untrust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address: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dhcp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- name: ge-0/0/2  description: trust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address: 10.12.112.2/24tunnel_int:  name: st0  description: VPN  unit: 0  family: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inet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mask: 24cert: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ca_profile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ca_identity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advpn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subject: CN=vsrx02,OU=IT,O=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MyCompany,L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Berlin,DC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mycompany.local,C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=DE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domain_name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vsrx02.mycompany.local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enrollment_url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http://192.168.2.49:5554/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/apply/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scep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advpn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pkiclient.exe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oscp_url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http://10.13.113.2:5554/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/status/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ocsp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challenge_password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juniper123 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revocation_url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: http://192.168.2.49:5554/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ejbca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publicweb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/status/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ocsp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'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25860" y="1289624"/>
            <a:ext cx="9531773" cy="1950979"/>
            <a:chOff x="6476110" y="2028482"/>
            <a:chExt cx="7811390" cy="1454399"/>
          </a:xfrm>
        </p:grpSpPr>
        <p:sp>
          <p:nvSpPr>
            <p:cNvPr id="55" name="Rectangle 54"/>
            <p:cNvSpPr/>
            <p:nvPr/>
          </p:nvSpPr>
          <p:spPr>
            <a:xfrm>
              <a:off x="6591301" y="2028482"/>
              <a:ext cx="7696199" cy="1454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Interact with YAPT using REST API</a:t>
              </a:r>
            </a:p>
            <a:p>
              <a:endPara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new device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an event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76110" y="2028482"/>
              <a:ext cx="277190" cy="14543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13501471" y="228429"/>
            <a:ext cx="875869" cy="541168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0496281" y="228429"/>
            <a:ext cx="3881059" cy="541168"/>
          </a:xfrm>
          <a:prstGeom prst="roundRect">
            <a:avLst>
              <a:gd name="adj" fmla="val 11905"/>
            </a:avLst>
          </a:prstGeom>
          <a:solidFill>
            <a:srgbClr val="FFFFFF">
              <a:alpha val="2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 Interface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1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77" y="959329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35477" y="1978945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PoC</a:t>
            </a:r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/Demo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5477" y="3623270"/>
            <a:ext cx="4114800" cy="10972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5477" y="5267595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Testing/Dev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98503" y="1624126"/>
            <a:ext cx="657695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Pre-configured 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different plugins (Source / Services)</a:t>
              </a:r>
            </a:p>
            <a:p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Pre-configured with different Tasks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8328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03630" y="3727363"/>
            <a:ext cx="6471825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Packaged in Vagrant Box,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deploy, easy to maintain</a:t>
            </a:r>
          </a:p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run on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or on a laptop (depends on the tasks)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2769" y="3727363"/>
            <a:ext cx="229046" cy="175456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3630" y="5793972"/>
            <a:ext cx="6471824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concept</a:t>
            </a:r>
            <a:b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different source trigger (DHCP / TFTP / REST / OSSH / PHS)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Multithreaded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98505" y="5793973"/>
            <a:ext cx="2333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5477" y="6845388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Provisioning / RMA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163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62" y="29506"/>
            <a:ext cx="9732538" cy="1329595"/>
          </a:xfrm>
        </p:spPr>
        <p:txBody>
          <a:bodyPr/>
          <a:lstStyle/>
          <a:p>
            <a:r>
              <a:rPr lang="en-US" dirty="0" smtClean="0"/>
              <a:t>Programmatic interfaces Task Plugin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5863" y="2545215"/>
            <a:ext cx="8908290" cy="5261437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577539" y="160503"/>
            <a:ext cx="2789960" cy="1198598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120041" y="283288"/>
            <a:ext cx="1011194" cy="928156"/>
          </a:xfrm>
          <a:prstGeom prst="rect">
            <a:avLst/>
          </a:prstGeom>
          <a:solidFill>
            <a:srgbClr val="68AE64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8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813803" y="270409"/>
            <a:ext cx="2317432" cy="955912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r>
              <a:rPr lang="en-US" sz="1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823" y="3108480"/>
            <a:ext cx="8108576" cy="450577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wrap="square" lIns="45643" tIns="22821" rIns="45643" bIns="22821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from </a:t>
            </a:r>
            <a:r>
              <a:rPr lang="en-US" sz="1400" dirty="0" err="1"/>
              <a:t>lib.tasks.task</a:t>
            </a:r>
            <a:r>
              <a:rPr lang="en-US" sz="1400" dirty="0"/>
              <a:t> </a:t>
            </a:r>
            <a:r>
              <a:rPr lang="en-US" sz="1400" b="1" dirty="0"/>
              <a:t>import </a:t>
            </a:r>
            <a:r>
              <a:rPr lang="en-US" sz="1400" dirty="0"/>
              <a:t>Task</a:t>
            </a:r>
            <a:br>
              <a:rPr lang="en-US" sz="1400" dirty="0"/>
            </a:br>
            <a:r>
              <a:rPr lang="en-US" sz="1400" b="1" dirty="0"/>
              <a:t>from </a:t>
            </a:r>
            <a:r>
              <a:rPr lang="en-US" sz="1400" dirty="0" err="1"/>
              <a:t>lib.tools</a:t>
            </a:r>
            <a:r>
              <a:rPr lang="en-US" sz="1400" dirty="0"/>
              <a:t> </a:t>
            </a:r>
            <a:r>
              <a:rPr lang="en-US" sz="1400" b="1" dirty="0"/>
              <a:t>import </a:t>
            </a:r>
            <a:r>
              <a:rPr lang="en-US" sz="1400" dirty="0"/>
              <a:t>Tools</a:t>
            </a:r>
            <a:br>
              <a:rPr lang="en-US" sz="1400" dirty="0"/>
            </a:b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class </a:t>
            </a:r>
            <a:r>
              <a:rPr lang="en-US" sz="1400" dirty="0" err="1" smtClean="0"/>
              <a:t>MyTestTask</a:t>
            </a:r>
            <a:r>
              <a:rPr lang="en-US" sz="1400" dirty="0" smtClean="0"/>
              <a:t>(Task</a:t>
            </a:r>
            <a:r>
              <a:rPr lang="en-US" sz="1400" dirty="0"/>
              <a:t>):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/>
              <a:t>__</a:t>
            </a:r>
            <a:r>
              <a:rPr lang="en-US" sz="1400" dirty="0" err="1"/>
              <a:t>init</a:t>
            </a:r>
            <a:r>
              <a:rPr lang="en-US" sz="1400" dirty="0"/>
              <a:t>__(</a:t>
            </a:r>
            <a:r>
              <a:rPr lang="en-US" sz="1400" dirty="0" smtClean="0"/>
              <a:t>self, </a:t>
            </a:r>
            <a:r>
              <a:rPr lang="en-US" sz="1400" dirty="0" err="1" smtClean="0"/>
              <a:t>task_name</a:t>
            </a:r>
            <a:r>
              <a:rPr lang="en-US" sz="1400" dirty="0"/>
              <a:t>, </a:t>
            </a:r>
            <a:r>
              <a:rPr lang="en-US" sz="1400" dirty="0" err="1" smtClean="0"/>
              <a:t>sample_device</a:t>
            </a:r>
            <a:r>
              <a:rPr lang="en-US" sz="1400" dirty="0"/>
              <a:t>, shared):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super(</a:t>
            </a:r>
            <a:r>
              <a:rPr lang="en-US" sz="1400" dirty="0" err="1"/>
              <a:t>InitTask</a:t>
            </a:r>
            <a:r>
              <a:rPr lang="en-US" sz="1400" dirty="0"/>
              <a:t>, self).__</a:t>
            </a:r>
            <a:r>
              <a:rPr lang="en-US" sz="1400" dirty="0" err="1"/>
              <a:t>init</a:t>
            </a:r>
            <a:r>
              <a:rPr lang="en-US" sz="1400" dirty="0"/>
              <a:t>__(channel=channel, exchange=exchange, </a:t>
            </a:r>
            <a:r>
              <a:rPr lang="en-US" sz="1400" dirty="0" err="1" smtClean="0"/>
              <a:t>task_name</a:t>
            </a:r>
            <a:r>
              <a:rPr lang="en-US" sz="1400" dirty="0" smtClean="0"/>
              <a:t>=</a:t>
            </a:r>
            <a:r>
              <a:rPr lang="en-US" sz="1400" dirty="0" err="1" smtClean="0"/>
              <a:t>task_name</a:t>
            </a:r>
            <a:r>
              <a:rPr lang="en-US" sz="1400" dirty="0"/>
              <a:t>, </a:t>
            </a:r>
            <a:r>
              <a:rPr lang="en-US" sz="1400" dirty="0" smtClean="0"/>
              <a:t> </a:t>
            </a:r>
            <a:r>
              <a:rPr lang="en-US" sz="1400" dirty="0" err="1" smtClean="0"/>
              <a:t>sample_device</a:t>
            </a:r>
            <a:r>
              <a:rPr lang="en-US" sz="1400" dirty="0" smtClean="0"/>
              <a:t>=</a:t>
            </a:r>
            <a:r>
              <a:rPr lang="en-US" sz="1400" dirty="0" err="1" smtClean="0"/>
              <a:t>sample_device</a:t>
            </a:r>
            <a:r>
              <a:rPr lang="en-US" sz="1400" dirty="0"/>
              <a:t>, shared=shared)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self.logger.debug</a:t>
            </a:r>
            <a:r>
              <a:rPr lang="en-US" sz="1400" dirty="0"/>
              <a:t>(</a:t>
            </a:r>
            <a:r>
              <a:rPr lang="en-US" sz="1400" b="1" dirty="0"/>
              <a:t>'Subclass: %s'</a:t>
            </a:r>
            <a:r>
              <a:rPr lang="en-US" sz="1400" dirty="0"/>
              <a:t>, </a:t>
            </a:r>
            <a:r>
              <a:rPr lang="en-US" sz="1400" dirty="0" err="1" smtClean="0"/>
              <a:t>issubclass</a:t>
            </a:r>
            <a:r>
              <a:rPr lang="en-US" sz="1400" dirty="0" smtClean="0"/>
              <a:t>(</a:t>
            </a:r>
            <a:r>
              <a:rPr lang="en-US" sz="1400" dirty="0" err="1" smtClean="0"/>
              <a:t>MyTestTask</a:t>
            </a:r>
            <a:r>
              <a:rPr lang="en-US" sz="1400" dirty="0"/>
              <a:t>, Task))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self.logger.debug</a:t>
            </a:r>
            <a:r>
              <a:rPr lang="en-US" sz="1400" dirty="0"/>
              <a:t>(</a:t>
            </a:r>
            <a:r>
              <a:rPr lang="en-US" sz="1400" b="1" dirty="0"/>
              <a:t>'Instance: %s'</a:t>
            </a:r>
            <a:r>
              <a:rPr lang="en-US" sz="1400" dirty="0"/>
              <a:t>, </a:t>
            </a:r>
            <a:r>
              <a:rPr lang="en-US" sz="1400" dirty="0" err="1" smtClean="0"/>
              <a:t>isinstance</a:t>
            </a:r>
            <a:r>
              <a:rPr lang="en-US" sz="1400" dirty="0" smtClean="0"/>
              <a:t>(</a:t>
            </a:r>
            <a:r>
              <a:rPr lang="en-US" sz="1400" dirty="0" err="1" smtClean="0"/>
              <a:t>MyTestTask</a:t>
            </a:r>
            <a:r>
              <a:rPr lang="en-US" sz="1400" dirty="0"/>
              <a:t>, Task))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pre_run_task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/>
              <a:t>pass</a:t>
            </a:r>
            <a:br>
              <a:rPr lang="en-US" sz="1400" b="1" dirty="0"/>
            </a:b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1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 smtClean="0"/>
              <a:t>	#-------- Start specific task work -------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	</a:t>
            </a:r>
            <a:r>
              <a:rPr lang="en-US" sz="1400" dirty="0" smtClean="0"/>
              <a:t>print ’Running </a:t>
            </a:r>
            <a:r>
              <a:rPr lang="en-US" sz="1400" dirty="0" err="1" smtClean="0"/>
              <a:t>MyTestTask</a:t>
            </a:r>
            <a:r>
              <a:rPr lang="en-US" sz="1400" dirty="0" smtClean="0"/>
              <a:t>’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</a:t>
            </a:r>
            <a:r>
              <a:rPr lang="en-US" sz="1400" dirty="0" smtClean="0"/>
              <a:t>	#-------- End </a:t>
            </a:r>
            <a:r>
              <a:rPr lang="en-US" sz="1400" dirty="0"/>
              <a:t>specific task work </a:t>
            </a:r>
            <a:r>
              <a:rPr lang="en-US" sz="1400" dirty="0" smtClean="0"/>
              <a:t>-------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 err="1"/>
              <a:t>def</a:t>
            </a:r>
            <a:r>
              <a:rPr lang="en-US" sz="1400" b="1" dirty="0"/>
              <a:t> </a:t>
            </a:r>
            <a:r>
              <a:rPr lang="en-US" sz="1400" dirty="0" err="1"/>
              <a:t>post_run_task</a:t>
            </a:r>
            <a:r>
              <a:rPr lang="en-US" sz="1400" dirty="0"/>
              <a:t>(self):</a:t>
            </a:r>
            <a:br>
              <a:rPr lang="en-US" sz="1400" dirty="0"/>
            </a:br>
            <a:r>
              <a:rPr lang="en-US" sz="1400" dirty="0" smtClean="0"/>
              <a:t>         </a:t>
            </a:r>
            <a:r>
              <a:rPr lang="en-US" sz="1400" b="1" dirty="0" smtClean="0"/>
              <a:t>pass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823" y="2618296"/>
            <a:ext cx="287476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Task Plugin Boilerplate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676" y="716990"/>
            <a:ext cx="8046513" cy="13720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new tasks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YAPT functionality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1141" y="716989"/>
            <a:ext cx="163535" cy="13650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39" tIns="54869" rIns="109739" bIns="54869" rtlCol="0" anchor="ctr"/>
          <a:lstStyle/>
          <a:p>
            <a:pPr algn="ctr"/>
            <a:endParaRPr lang="en-US" sz="2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sz="4000" dirty="0" smtClean="0"/>
              <a:t>Deployment Scenarios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70" y="-528429"/>
            <a:ext cx="8579812" cy="1329595"/>
          </a:xfrm>
        </p:spPr>
        <p:txBody>
          <a:bodyPr/>
          <a:lstStyle/>
          <a:p>
            <a:r>
              <a:rPr lang="en-US" dirty="0" smtClean="0"/>
              <a:t>YAPT Deployment scenarios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16270" y="969264"/>
            <a:ext cx="6555074" cy="6803136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17881" y="6390813"/>
            <a:ext cx="2413578" cy="1246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17881" y="1763314"/>
            <a:ext cx="6212542" cy="30641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646126" y="969264"/>
            <a:ext cx="6555074" cy="6803136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60330" y="2253329"/>
            <a:ext cx="2014477" cy="21851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46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057025" y="2471262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5057025" y="2956194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 / </a:t>
            </a: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50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0222" y="6588058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094" y="6588058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698860" y="7275963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8435" y="7289409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790" y="3572792"/>
            <a:ext cx="1349437" cy="24278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989790" y="3801307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EX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25092" y="981803"/>
            <a:ext cx="6546252" cy="61341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Dedicated Provisioning Network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46126" y="969264"/>
            <a:ext cx="6546252" cy="61341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Single NIC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7798" y="2253329"/>
            <a:ext cx="3401811" cy="19253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72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795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752754" y="2294973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YAPT Server</a:t>
            </a:r>
          </a:p>
        </p:txBody>
      </p:sp>
      <p:pic>
        <p:nvPicPr>
          <p:cNvPr id="78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671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668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3476" y="2819059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TextBox 80"/>
          <p:cNvSpPr txBox="1"/>
          <p:nvPr/>
        </p:nvSpPr>
        <p:spPr>
          <a:xfrm>
            <a:off x="735717" y="3769764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DHCP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22550" y="3788095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TFTP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62149" y="3788095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048660" y="3779218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6494" y="1855295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Staging Area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709605" y="3223881"/>
            <a:ext cx="1280185" cy="26894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3382097" y="3175410"/>
            <a:ext cx="1932800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NIC </a:t>
            </a: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Staging Network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1522550" y="4068994"/>
            <a:ext cx="17121" cy="2321819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7761692" y="6346184"/>
            <a:ext cx="2413578" cy="1246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61692" y="1718684"/>
            <a:ext cx="6212542" cy="4644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93" name="Picture 2" descr="mx104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300836" y="2426633"/>
            <a:ext cx="1164675" cy="4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TextBox 93"/>
          <p:cNvSpPr txBox="1"/>
          <p:nvPr/>
        </p:nvSpPr>
        <p:spPr>
          <a:xfrm>
            <a:off x="12300836" y="2911565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accent2"/>
                </a:solidFill>
                <a:latin typeface="Arial"/>
                <a:cs typeface="Arial"/>
              </a:rPr>
              <a:t>SRX / </a:t>
            </a:r>
            <a:r>
              <a:rPr lang="en-US" sz="1600" b="1" dirty="0" err="1" smtClean="0">
                <a:solidFill>
                  <a:schemeClr val="accent2"/>
                </a:solidFill>
                <a:latin typeface="Arial"/>
                <a:cs typeface="Arial"/>
              </a:rPr>
              <a:t>vSRX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95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4033" y="6543429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905" y="6543429"/>
            <a:ext cx="368581" cy="63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96"/>
          <p:cNvSpPr txBox="1"/>
          <p:nvPr/>
        </p:nvSpPr>
        <p:spPr>
          <a:xfrm>
            <a:off x="7942671" y="7231334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CA Server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932246" y="7244780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IPAM Server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3601" y="3528163"/>
            <a:ext cx="1349437" cy="24278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2233601" y="3756678"/>
            <a:ext cx="1221799" cy="2676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mtClean="0">
                <a:solidFill>
                  <a:schemeClr val="accent2"/>
                </a:solidFill>
                <a:latin typeface="Arial"/>
                <a:cs typeface="Arial"/>
              </a:rPr>
              <a:t>EX</a:t>
            </a:r>
            <a:endParaRPr lang="en-US" sz="1600" b="1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971609" y="2208700"/>
            <a:ext cx="3401811" cy="19253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>
              <a:latin typeface="Arial"/>
              <a:cs typeface="Arial"/>
            </a:endParaRPr>
          </a:p>
        </p:txBody>
      </p:sp>
      <p:pic>
        <p:nvPicPr>
          <p:cNvPr id="102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606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TextBox 102"/>
          <p:cNvSpPr txBox="1"/>
          <p:nvPr/>
        </p:nvSpPr>
        <p:spPr>
          <a:xfrm>
            <a:off x="7996565" y="2250344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YAPT Server</a:t>
            </a:r>
          </a:p>
        </p:txBody>
      </p:sp>
      <p:pic>
        <p:nvPicPr>
          <p:cNvPr id="104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3482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5479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8" descr="Juniper Serve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7287" y="2774430"/>
            <a:ext cx="522791" cy="90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Box 106"/>
          <p:cNvSpPr txBox="1"/>
          <p:nvPr/>
        </p:nvSpPr>
        <p:spPr>
          <a:xfrm>
            <a:off x="7979528" y="3725135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DHCP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766361" y="3743466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smtClean="0">
                <a:solidFill>
                  <a:schemeClr val="accent2"/>
                </a:solidFill>
                <a:latin typeface="Arial"/>
                <a:cs typeface="Arial"/>
              </a:rPr>
              <a:t>TFTP</a:t>
            </a:r>
            <a:endParaRPr lang="en-US" sz="1400" dirty="0" smtClean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505960" y="3743466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SSH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292471" y="3734589"/>
            <a:ext cx="660945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REST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830305" y="1810666"/>
            <a:ext cx="1153159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Network</a:t>
            </a:r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10953416" y="3179252"/>
            <a:ext cx="1280185" cy="26894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8766361" y="4024365"/>
            <a:ext cx="17121" cy="2321819"/>
          </a:xfrm>
          <a:prstGeom prst="line">
            <a:avLst/>
          </a:prstGeom>
          <a:ln w="50800">
            <a:solidFill>
              <a:schemeClr val="accent2"/>
            </a:solidFill>
            <a:miter lim="800000"/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57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Tested Hardware / Software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839827"/>
            <a:ext cx="13167362" cy="553998"/>
          </a:xfrm>
        </p:spPr>
        <p:txBody>
          <a:bodyPr/>
          <a:lstStyle/>
          <a:p>
            <a:r>
              <a:rPr lang="en-US" sz="4000" dirty="0" smtClean="0"/>
              <a:t>Tested </a:t>
            </a:r>
            <a:r>
              <a:rPr lang="en-US" sz="4000" dirty="0"/>
              <a:t>Hardware / Software</a:t>
            </a:r>
            <a:endParaRPr lang="en-US" b="1" dirty="0"/>
          </a:p>
        </p:txBody>
      </p:sp>
      <p:sp>
        <p:nvSpPr>
          <p:cNvPr id="3" name="Document 5"/>
          <p:cNvSpPr/>
          <p:nvPr/>
        </p:nvSpPr>
        <p:spPr>
          <a:xfrm>
            <a:off x="617019" y="1633834"/>
            <a:ext cx="13297166" cy="2600712"/>
          </a:xfrm>
          <a:prstGeom prst="rect">
            <a:avLst/>
          </a:prstGeom>
          <a:solidFill>
            <a:schemeClr val="bg1"/>
          </a:solidFill>
          <a:ln>
            <a:solidFill>
              <a:srgbClr val="A6A6A6"/>
            </a:solidFill>
          </a:ln>
          <a:effectLst>
            <a:outerShdw blurRad="1905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SRX300 15.1X49-D45 / 15.1X49-D90 / 15.1X49-D100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SRX345 </a:t>
            </a:r>
            <a:r>
              <a:rPr lang="en-US" sz="2000" noProof="1">
                <a:latin typeface="Arial" charset="0"/>
                <a:ea typeface="Arial" charset="0"/>
                <a:cs typeface="Arial" charset="0"/>
              </a:rPr>
              <a:t>15.1X49-D45 / 15.1X49-D90 / 15.1X49-D100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vSRX 15.1X49-D45 / 15.1.X49-D80 / 15.1X49-D90 / 15.1X49-D100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Firefly Perimeter 12.1X47-D20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Junos Space SD 15.1 /16.1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vMX 17.1R2.1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</a:rPr>
              <a:t>EX4300 (VC) / </a:t>
            </a:r>
            <a:r>
              <a:rPr lang="it-IT" sz="2000" dirty="0"/>
              <a:t>17.1R1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5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Contribute and Participate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3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823" y="729028"/>
            <a:ext cx="13167362" cy="664797"/>
          </a:xfrm>
        </p:spPr>
        <p:txBody>
          <a:bodyPr/>
          <a:lstStyle/>
          <a:p>
            <a:r>
              <a:rPr lang="en-US" b="1" dirty="0" smtClean="0"/>
              <a:t>Projects open to contribution </a:t>
            </a:r>
            <a:endParaRPr lang="en-US" b="1" dirty="0"/>
          </a:p>
        </p:txBody>
      </p:sp>
      <p:sp>
        <p:nvSpPr>
          <p:cNvPr id="3" name="Document 5"/>
          <p:cNvSpPr/>
          <p:nvPr/>
        </p:nvSpPr>
        <p:spPr>
          <a:xfrm>
            <a:off x="617019" y="1633834"/>
            <a:ext cx="8281321" cy="2800767"/>
          </a:xfrm>
          <a:prstGeom prst="rect">
            <a:avLst/>
          </a:prstGeom>
          <a:solidFill>
            <a:schemeClr val="bg1"/>
          </a:solidFill>
          <a:ln>
            <a:solidFill>
              <a:srgbClr val="A6A6A6"/>
            </a:solidFill>
          </a:ln>
          <a:effectLst>
            <a:outerShdw blurRad="1905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YAPT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>
                <a:latin typeface="Arial" charset="0"/>
                <a:ea typeface="Arial" charset="0"/>
                <a:cs typeface="Arial" charset="0"/>
                <a:hlinkClick r:id="rId3"/>
              </a:rPr>
              <a:t>https://git.juniper.net/cklewar/YAPT</a:t>
            </a: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noProof="1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YAPT Documentation</a:t>
            </a:r>
            <a:endParaRPr lang="en-US" sz="2800" noProof="1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noProof="1" smtClean="0">
                <a:latin typeface="Arial" charset="0"/>
                <a:ea typeface="Arial" charset="0"/>
                <a:cs typeface="Arial" charset="0"/>
                <a:hlinkClick r:id="rId4"/>
              </a:rPr>
              <a:t>https://git.juniper.net/cklewar/YAPT/wikis/home</a:t>
            </a:r>
            <a:endParaRPr lang="en-US" sz="2000" noProof="1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 smtClean="0">
              <a:latin typeface="Arial" charset="0"/>
              <a:ea typeface="Arial" charset="0"/>
              <a:cs typeface="Arial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noProof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86982" y="2403058"/>
            <a:ext cx="4114800" cy="4739975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A6A6A6"/>
            </a:solidFill>
          </a:ln>
          <a:effectLst>
            <a:outerShdw blurRad="190500" dist="635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274320" rIns="182880" bIns="45643" rtlCol="0" anchor="t"/>
          <a:lstStyle/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documentation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Report issue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Improve Web UI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new source plugins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new services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Suggest enhancement</a:t>
            </a:r>
          </a:p>
          <a:p>
            <a:pPr marL="342900" indent="-342900">
              <a:lnSpc>
                <a:spcPct val="95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New ideas</a:t>
            </a: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5000"/>
              </a:lnSpc>
              <a:spcBef>
                <a:spcPts val="900"/>
              </a:spcBef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6982" y="1633834"/>
            <a:ext cx="4114800" cy="7692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How can you contribute</a:t>
            </a:r>
            <a:endParaRPr lang="en-US" sz="24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074889" y="5956310"/>
            <a:ext cx="3138985" cy="1186723"/>
          </a:xfrm>
          <a:prstGeom prst="roundRect">
            <a:avLst>
              <a:gd name="adj" fmla="val 11905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t"/>
          <a:lstStyle/>
          <a:p>
            <a:pPr algn="ctr">
              <a:lnSpc>
                <a:spcPct val="95000"/>
              </a:lnSpc>
              <a:spcBef>
                <a:spcPts val="900"/>
              </a:spcBef>
            </a:pPr>
            <a:r>
              <a:rPr lang="en-US" sz="2400" b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Contribution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is not just about code</a:t>
            </a:r>
          </a:p>
        </p:txBody>
      </p:sp>
    </p:spTree>
    <p:extLst>
      <p:ext uri="{BB962C8B-B14F-4D97-AF65-F5344CB8AC3E}">
        <p14:creationId xmlns:p14="http://schemas.microsoft.com/office/powerpoint/2010/main" val="14238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542" y="3323490"/>
            <a:ext cx="7332757" cy="13716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06458" y="262530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err="1" smtClean="0">
                <a:solidFill>
                  <a:srgbClr val="FFFFFF"/>
                </a:solidFill>
                <a:latin typeface="Arial"/>
                <a:cs typeface="Arial"/>
              </a:rPr>
              <a:t>PoC</a:t>
            </a:r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/Demo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836" y="1633687"/>
            <a:ext cx="1384942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intention was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Demo 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customer what we can do with Automation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Supports different source trigger (DHCP / TFTP / REST / OSSH)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Ships with bunch of tasks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02613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2697" y="3725703"/>
            <a:ext cx="13748560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Vagrant Box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deploy, easy to maintain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on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or on a laptop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957" y="3725703"/>
            <a:ext cx="372108" cy="17702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59" y="5781092"/>
            <a:ext cx="1374429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Container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1834" y="5781093"/>
            <a:ext cx="359229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1846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06458" y="262530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Provisioning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836" y="1633687"/>
            <a:ext cx="1384942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Provision / stage devices</a:t>
              </a:r>
            </a:p>
            <a:p>
              <a:pPr marL="891506" lvl="1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SRX / </a:t>
              </a:r>
              <a:r>
                <a:rPr lang="en-US" sz="2400" dirty="0" err="1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vSRX</a:t>
              </a: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/ EX / NFX </a:t>
              </a:r>
            </a:p>
            <a:p>
              <a:pPr marL="891506" lvl="1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Third party using Napalm (Configuration only)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09877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2697" y="3725703"/>
            <a:ext cx="13748560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Provisioning can be done using 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bench area 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shipping device 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956" y="3725703"/>
            <a:ext cx="384987" cy="17702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59" y="5781092"/>
            <a:ext cx="1374429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ZTP with 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taging Area approach (DCHP / TFTP)</a:t>
            </a:r>
          </a:p>
          <a:p>
            <a:pPr marL="891506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rop shipping approach (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 Home)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1835" y="5781093"/>
            <a:ext cx="2333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5044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37" y="262046"/>
            <a:ext cx="13167362" cy="664797"/>
          </a:xfrm>
        </p:spPr>
        <p:txBody>
          <a:bodyPr/>
          <a:lstStyle/>
          <a:p>
            <a:r>
              <a:rPr lang="en-US" dirty="0" smtClean="0"/>
              <a:t>YAPT Use cases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06458" y="262530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RMA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836" y="1633687"/>
            <a:ext cx="13849421" cy="1806919"/>
            <a:chOff x="6476110" y="2028481"/>
            <a:chExt cx="7811390" cy="1024260"/>
          </a:xfrm>
        </p:grpSpPr>
        <p:sp>
          <p:nvSpPr>
            <p:cNvPr id="9" name="Rectangle 8"/>
            <p:cNvSpPr/>
            <p:nvPr/>
          </p:nvSpPr>
          <p:spPr>
            <a:xfrm>
              <a:off x="6591300" y="2028481"/>
              <a:ext cx="7696200" cy="102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5760" tIns="54869" rIns="109739" bIns="54869" rtlCol="0" anchor="ctr"/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RMA dead device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110" y="2028481"/>
              <a:ext cx="209878" cy="10242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9739" tIns="54869" rIns="109739" bIns="54869" rtlCol="0" anchor="ctr"/>
            <a:lstStyle/>
            <a:p>
              <a:pPr algn="ctr"/>
              <a:endPara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2697" y="3725703"/>
            <a:ext cx="13748560" cy="1770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drop shipping approach (ZTP)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additional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Band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Apps</a:t>
            </a:r>
            <a:endParaRPr lang="en-US" sz="2400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957" y="3725703"/>
            <a:ext cx="384988" cy="17702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59" y="5781092"/>
            <a:ext cx="13744298" cy="1742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" tIns="54869" rIns="109739" bIns="54869"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RMA process as simple as possible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personnel also need some sleep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1835" y="5781093"/>
            <a:ext cx="372110" cy="17422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2006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23" y="288381"/>
            <a:ext cx="13087106" cy="1329595"/>
          </a:xfrm>
        </p:spPr>
        <p:txBody>
          <a:bodyPr/>
          <a:lstStyle/>
          <a:p>
            <a:r>
              <a:rPr lang="en-US" dirty="0" smtClean="0"/>
              <a:t>Who’s behind this project and where is it coming from 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212974" y="2563425"/>
            <a:ext cx="2193810" cy="1871317"/>
            <a:chOff x="821659" y="1937376"/>
            <a:chExt cx="2786955" cy="2543500"/>
          </a:xfrm>
        </p:grpSpPr>
        <p:sp>
          <p:nvSpPr>
            <p:cNvPr id="9" name="Rounded Rectangle 8"/>
            <p:cNvSpPr/>
            <p:nvPr/>
          </p:nvSpPr>
          <p:spPr>
            <a:xfrm>
              <a:off x="1045079" y="2691307"/>
              <a:ext cx="2322336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POC Code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45079" y="2060161"/>
              <a:ext cx="2322336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Initial Request for ZTP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045077" y="3401967"/>
              <a:ext cx="2322337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Feedback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1659" y="1937376"/>
              <a:ext cx="2786955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801949" y="2531074"/>
            <a:ext cx="2457447" cy="1936018"/>
            <a:chOff x="10107386" y="1937376"/>
            <a:chExt cx="3017499" cy="2543500"/>
          </a:xfrm>
        </p:grpSpPr>
        <p:sp>
          <p:nvSpPr>
            <p:cNvPr id="19" name="Rounded Rectangle 18"/>
            <p:cNvSpPr/>
            <p:nvPr/>
          </p:nvSpPr>
          <p:spPr>
            <a:xfrm>
              <a:off x="10495060" y="2691307"/>
              <a:ext cx="2317432" cy="62582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Didn’t fulfill requirements 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495060" y="2060161"/>
              <a:ext cx="2317432" cy="541168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Inspiration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107386" y="1937376"/>
              <a:ext cx="3017499" cy="2543500"/>
            </a:xfrm>
            <a:prstGeom prst="roundRect">
              <a:avLst>
                <a:gd name="adj" fmla="val 2133"/>
              </a:avLst>
            </a:prstGeom>
            <a:noFill/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95060" y="3401968"/>
              <a:ext cx="2317432" cy="947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14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Multithreading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084508" y="1744524"/>
            <a:ext cx="4114800" cy="59172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5983" y="1728850"/>
            <a:ext cx="4114800" cy="60740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JEAP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00252" y="5594909"/>
            <a:ext cx="3716409" cy="33183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00252" y="5193004"/>
            <a:ext cx="3716409" cy="322329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Interface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00252" y="6422776"/>
            <a:ext cx="1686932" cy="87562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/</a:t>
            </a:r>
          </a:p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Plugins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937962" y="5042238"/>
            <a:ext cx="4105620" cy="2349410"/>
          </a:xfrm>
          <a:prstGeom prst="roundRect">
            <a:avLst>
              <a:gd name="adj" fmla="val 2133"/>
            </a:avLst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133292" y="6422777"/>
            <a:ext cx="1683369" cy="875623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plugins</a:t>
            </a:r>
          </a:p>
        </p:txBody>
      </p:sp>
      <p:cxnSp>
        <p:nvCxnSpPr>
          <p:cNvPr id="33" name="Straight Arrow Connector 32"/>
          <p:cNvCxnSpPr>
            <a:stCxn id="23" idx="2"/>
          </p:cNvCxnSpPr>
          <p:nvPr/>
        </p:nvCxnSpPr>
        <p:spPr>
          <a:xfrm flipH="1">
            <a:off x="8806751" y="4367419"/>
            <a:ext cx="1254576" cy="825585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155537" y="4366963"/>
            <a:ext cx="1156051" cy="850231"/>
          </a:xfrm>
          <a:prstGeom prst="straightConnector1">
            <a:avLst/>
          </a:prstGeom>
          <a:ln w="38100">
            <a:solidFill>
              <a:schemeClr val="accent2"/>
            </a:solidFill>
            <a:miter lim="800000"/>
            <a:headEnd type="oval" w="sm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941397" y="7479120"/>
            <a:ext cx="4114800" cy="6224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YAPT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47739" y="6141937"/>
            <a:ext cx="2279459" cy="3230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chemeClr val="accent2"/>
                </a:solidFill>
                <a:latin typeface="Arial"/>
                <a:cs typeface="Arial"/>
              </a:rPr>
              <a:t>Christian Klewar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100252" y="6023706"/>
            <a:ext cx="3716409" cy="331835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Broker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937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489422" y="1182453"/>
            <a:ext cx="6555074" cy="6530354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2146" y="1116484"/>
            <a:ext cx="6555074" cy="6530354"/>
          </a:xfrm>
          <a:prstGeom prst="rect">
            <a:avLst/>
          </a:prstGeom>
          <a:solidFill>
            <a:schemeClr val="bg1"/>
          </a:solidFill>
          <a:ln w="28575">
            <a:solidFill>
              <a:srgbClr val="C8C8C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3" rIns="91425" bIns="45713" anchor="ctr"/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53" y="292071"/>
            <a:ext cx="7134996" cy="664797"/>
          </a:xfrm>
        </p:spPr>
        <p:txBody>
          <a:bodyPr/>
          <a:lstStyle/>
          <a:p>
            <a:r>
              <a:rPr lang="en-US" dirty="0" smtClean="0"/>
              <a:t>YAPT Deployment options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7751349" y="6202222"/>
            <a:ext cx="6350275" cy="474780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VMWare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751348" y="6767994"/>
            <a:ext cx="6350275" cy="47405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or Mac laptop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630990" y="1356088"/>
            <a:ext cx="4114800" cy="1097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server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880770" y="1359781"/>
            <a:ext cx="4114800" cy="10972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773" tIns="54942" rIns="109887" bIns="54942" rtlCol="0" anchor="ctr"/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Arial"/>
                <a:cs typeface="Arial"/>
              </a:rPr>
              <a:t>On a laptop</a:t>
            </a:r>
            <a:endParaRPr lang="en-US" sz="28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16353" y="6201066"/>
            <a:ext cx="6269051" cy="474054"/>
          </a:xfrm>
          <a:prstGeom prst="roundRect">
            <a:avLst>
              <a:gd name="adj" fmla="val 11905"/>
            </a:avLst>
          </a:prstGeom>
          <a:solidFill>
            <a:schemeClr val="lt1">
              <a:alpha val="4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3" rIns="91425" bIns="45713" rtlCol="0" anchor="ctr"/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or Virtual Server</a:t>
            </a:r>
            <a:endParaRPr 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6369" y="7386302"/>
            <a:ext cx="2865414" cy="239987"/>
          </a:xfrm>
          <a:prstGeom prst="rect">
            <a:avLst/>
          </a:prstGeom>
          <a:ln>
            <a:noFill/>
          </a:ln>
        </p:spPr>
        <p:txBody>
          <a:bodyPr wrap="square" lIns="45643" tIns="22821" rIns="45643" bIns="22821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dirty="0" err="1" smtClean="0">
                <a:solidFill>
                  <a:schemeClr val="accent2"/>
                </a:solidFill>
                <a:latin typeface="Arial"/>
                <a:cs typeface="Arial"/>
              </a:rPr>
              <a:t>VirtualBox</a:t>
            </a:r>
            <a:r>
              <a:rPr lang="en-US" sz="1400" dirty="0" smtClean="0">
                <a:solidFill>
                  <a:schemeClr val="accent2"/>
                </a:solidFill>
                <a:latin typeface="Arial"/>
                <a:cs typeface="Arial"/>
              </a:rPr>
              <a:t> Vagrant file available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6353" y="2678954"/>
            <a:ext cx="6269051" cy="3364282"/>
            <a:chOff x="325862" y="1526317"/>
            <a:chExt cx="13626423" cy="6174469"/>
          </a:xfrm>
        </p:grpSpPr>
        <p:sp>
          <p:nvSpPr>
            <p:cNvPr id="103" name="Rectangle 102"/>
            <p:cNvSpPr/>
            <p:nvPr/>
          </p:nvSpPr>
          <p:spPr>
            <a:xfrm>
              <a:off x="325862" y="1526317"/>
              <a:ext cx="13626423" cy="61744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029096" y="5191332"/>
              <a:ext cx="4825370" cy="1764922"/>
            </a:xfrm>
            <a:prstGeom prst="roundRect">
              <a:avLst>
                <a:gd name="adj" fmla="val 11905"/>
              </a:avLst>
            </a:prstGeom>
            <a:solidFill>
              <a:schemeClr val="accent6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7026264" y="2046988"/>
              <a:ext cx="4248450" cy="2904651"/>
            </a:xfrm>
            <a:prstGeom prst="roundRect">
              <a:avLst>
                <a:gd name="adj" fmla="val 2133"/>
              </a:avLst>
            </a:prstGeom>
            <a:solidFill>
              <a:srgbClr val="00B050"/>
            </a:solidFill>
            <a:ln cap="flat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7139073" y="3589620"/>
              <a:ext cx="3912975" cy="1270706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11102832" y="3049341"/>
              <a:ext cx="1393968" cy="2682051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ounded Rectangle 107"/>
            <p:cNvSpPr/>
            <p:nvPr/>
          </p:nvSpPr>
          <p:spPr>
            <a:xfrm>
              <a:off x="821659" y="1810513"/>
              <a:ext cx="10754645" cy="5614416"/>
            </a:xfrm>
            <a:prstGeom prst="roundRect">
              <a:avLst>
                <a:gd name="adj" fmla="val 2133"/>
              </a:avLst>
            </a:prstGeom>
            <a:noFill/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7122458" y="2164693"/>
              <a:ext cx="3922905" cy="133172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3767754" y="4258235"/>
              <a:ext cx="5266944" cy="737257"/>
            </a:xfrm>
            <a:prstGeom prst="roundRect">
              <a:avLst>
                <a:gd name="adj" fmla="val 11905"/>
              </a:avLst>
            </a:prstGeom>
            <a:solidFill>
              <a:srgbClr val="FFFF0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977034" y="5113638"/>
              <a:ext cx="4297680" cy="1937957"/>
            </a:xfrm>
            <a:prstGeom prst="roundRect">
              <a:avLst>
                <a:gd name="adj" fmla="val 11905"/>
              </a:avLst>
            </a:prstGeom>
            <a:solidFill>
              <a:srgbClr val="00B0F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1163848" y="559615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163847" y="601998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996953" y="2046989"/>
              <a:ext cx="4788063" cy="2004705"/>
            </a:xfrm>
            <a:prstGeom prst="roundRect">
              <a:avLst>
                <a:gd name="adj" fmla="val 11905"/>
              </a:avLst>
            </a:prstGeom>
            <a:solidFill>
              <a:schemeClr val="tx2">
                <a:lumMod val="75000"/>
                <a:alpha val="40000"/>
              </a:schemeClr>
            </a:solidFill>
            <a:ln w="381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9226457" y="6560565"/>
              <a:ext cx="1353693" cy="3332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9226459" y="5197050"/>
              <a:ext cx="1814023" cy="38988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9226457" y="569562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9226456" y="6130396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3603307" y="5341559"/>
              <a:ext cx="1916218" cy="44405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7131442" y="5227497"/>
              <a:ext cx="1937848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3603307" y="5867123"/>
              <a:ext cx="1916218" cy="483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10705" y="2653839"/>
              <a:ext cx="4083504" cy="616911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228349" y="3536959"/>
              <a:ext cx="3065860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149889" y="6438271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5065776" y="3707845"/>
              <a:ext cx="1194728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8357660" y="3069645"/>
              <a:ext cx="6684" cy="853536"/>
            </a:xfrm>
            <a:prstGeom prst="straightConnector1">
              <a:avLst/>
            </a:prstGeom>
            <a:ln w="50800">
              <a:solidFill>
                <a:schemeClr val="tx1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ounded Rectangle 126"/>
            <p:cNvSpPr/>
            <p:nvPr/>
          </p:nvSpPr>
          <p:spPr>
            <a:xfrm>
              <a:off x="9632092" y="227488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9619448" y="26779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9614091" y="310447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7204298" y="2539418"/>
              <a:ext cx="2022159" cy="33179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>
              <a:off x="5316275" y="6109103"/>
              <a:ext cx="919757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6517155" y="5391994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6604414" y="2708517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ounded Rectangle 133"/>
            <p:cNvSpPr/>
            <p:nvPr/>
          </p:nvSpPr>
          <p:spPr>
            <a:xfrm>
              <a:off x="9582931" y="3669080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9582931" y="406210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9582537" y="44701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2208651" y="6217239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QFX/EX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2295109" y="3129803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SRX</a:t>
              </a:r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 flipH="1">
              <a:off x="10923647" y="2830553"/>
              <a:ext cx="1537038" cy="1394420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Picture 139" descr="mx104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867" y="2645877"/>
              <a:ext cx="1164675" cy="45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1" name="Straight Arrow Connector 140"/>
            <p:cNvCxnSpPr/>
            <p:nvPr/>
          </p:nvCxnSpPr>
          <p:spPr>
            <a:xfrm>
              <a:off x="11092159" y="6053284"/>
              <a:ext cx="1084693" cy="29332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 flipV="1">
              <a:off x="10975256" y="4386972"/>
              <a:ext cx="1544119" cy="1669001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6852" y="5981188"/>
              <a:ext cx="1349437" cy="202855"/>
            </a:xfrm>
            <a:prstGeom prst="rect">
              <a:avLst/>
            </a:prstGeom>
          </p:spPr>
        </p:pic>
      </p:grpSp>
      <p:grpSp>
        <p:nvGrpSpPr>
          <p:cNvPr id="188" name="Group 187"/>
          <p:cNvGrpSpPr/>
          <p:nvPr/>
        </p:nvGrpSpPr>
        <p:grpSpPr>
          <a:xfrm>
            <a:off x="7795998" y="2668051"/>
            <a:ext cx="6269051" cy="3364282"/>
            <a:chOff x="325862" y="1526317"/>
            <a:chExt cx="13626423" cy="6174469"/>
          </a:xfrm>
        </p:grpSpPr>
        <p:sp>
          <p:nvSpPr>
            <p:cNvPr id="189" name="Rectangle 188"/>
            <p:cNvSpPr/>
            <p:nvPr/>
          </p:nvSpPr>
          <p:spPr>
            <a:xfrm>
              <a:off x="325862" y="1526317"/>
              <a:ext cx="13626423" cy="61744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8C8C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5" tIns="45713" rIns="91425" bIns="45713" anchor="ctr"/>
            <a:lstStyle/>
            <a:p>
              <a:pPr algn="ctr"/>
              <a:endParaRPr lang="en-US" sz="800">
                <a:solidFill>
                  <a:schemeClr val="l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1029096" y="5191332"/>
              <a:ext cx="4825370" cy="1764922"/>
            </a:xfrm>
            <a:prstGeom prst="roundRect">
              <a:avLst>
                <a:gd name="adj" fmla="val 11905"/>
              </a:avLst>
            </a:prstGeom>
            <a:solidFill>
              <a:schemeClr val="accent6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026264" y="2046988"/>
              <a:ext cx="4248450" cy="2904651"/>
            </a:xfrm>
            <a:prstGeom prst="roundRect">
              <a:avLst>
                <a:gd name="adj" fmla="val 2133"/>
              </a:avLst>
            </a:prstGeom>
            <a:solidFill>
              <a:srgbClr val="00B050"/>
            </a:solidFill>
            <a:ln cap="flat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39073" y="3589620"/>
              <a:ext cx="3912975" cy="1270706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Service</a:t>
              </a: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V="1">
              <a:off x="11102832" y="3049341"/>
              <a:ext cx="1393968" cy="2682051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ounded Rectangle 193"/>
            <p:cNvSpPr/>
            <p:nvPr/>
          </p:nvSpPr>
          <p:spPr>
            <a:xfrm>
              <a:off x="821659" y="1810513"/>
              <a:ext cx="10754645" cy="5614416"/>
            </a:xfrm>
            <a:prstGeom prst="roundRect">
              <a:avLst>
                <a:gd name="adj" fmla="val 2133"/>
              </a:avLst>
            </a:prstGeom>
            <a:noFill/>
            <a:ln w="4762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7122458" y="2164693"/>
              <a:ext cx="3922905" cy="133172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Plugin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 rot="16200000">
              <a:off x="3767754" y="4258235"/>
              <a:ext cx="5266944" cy="737257"/>
            </a:xfrm>
            <a:prstGeom prst="roundRect">
              <a:avLst>
                <a:gd name="adj" fmla="val 11905"/>
              </a:avLst>
            </a:prstGeom>
            <a:solidFill>
              <a:srgbClr val="FFFF0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Broker / Bus</a:t>
              </a:r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6977034" y="5113638"/>
              <a:ext cx="4297680" cy="1937957"/>
            </a:xfrm>
            <a:prstGeom prst="roundRect">
              <a:avLst>
                <a:gd name="adj" fmla="val 11905"/>
              </a:avLst>
            </a:prstGeom>
            <a:solidFill>
              <a:srgbClr val="00B0F0">
                <a:alpha val="40000"/>
              </a:srgb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Plugins</a:t>
              </a: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163848" y="559615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Rounded Rectangle 198"/>
            <p:cNvSpPr/>
            <p:nvPr/>
          </p:nvSpPr>
          <p:spPr>
            <a:xfrm>
              <a:off x="1163847" y="601998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SQL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996953" y="2046989"/>
              <a:ext cx="4788063" cy="2004705"/>
            </a:xfrm>
            <a:prstGeom prst="roundRect">
              <a:avLst>
                <a:gd name="adj" fmla="val 11905"/>
              </a:avLst>
            </a:prstGeom>
            <a:solidFill>
              <a:schemeClr val="tx2">
                <a:lumMod val="75000"/>
                <a:alpha val="40000"/>
              </a:schemeClr>
            </a:solidFill>
            <a:ln w="38100"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Webserver</a:t>
              </a: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9226454" y="6560565"/>
              <a:ext cx="1303277" cy="3332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9226459" y="5197050"/>
              <a:ext cx="1814023" cy="38988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9226457" y="569562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IPAM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Rounded Rectangle 203"/>
            <p:cNvSpPr/>
            <p:nvPr/>
          </p:nvSpPr>
          <p:spPr>
            <a:xfrm>
              <a:off x="9226456" y="6130396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3603307" y="5341559"/>
              <a:ext cx="1916218" cy="44405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Connector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7131442" y="5227497"/>
              <a:ext cx="1937848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</a:t>
              </a:r>
              <a:r>
                <a:rPr lang="en-US" sz="800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3603307" y="5867123"/>
              <a:ext cx="1916218" cy="483960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1210705" y="2653839"/>
              <a:ext cx="4083504" cy="616911"/>
            </a:xfrm>
            <a:prstGeom prst="roundRect">
              <a:avLst>
                <a:gd name="adj" fmla="val 11905"/>
              </a:avLst>
            </a:prstGeom>
            <a:solidFill>
              <a:schemeClr val="accent1">
                <a:lumMod val="75000"/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Graphical Interface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2228349" y="3536959"/>
              <a:ext cx="3065860" cy="341772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Rounded Rectangle 209"/>
            <p:cNvSpPr/>
            <p:nvPr/>
          </p:nvSpPr>
          <p:spPr>
            <a:xfrm>
              <a:off x="1149889" y="6438271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mr-IN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065776" y="3707845"/>
              <a:ext cx="1194728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H="1" flipV="1">
              <a:off x="8357660" y="3069645"/>
              <a:ext cx="6684" cy="853536"/>
            </a:xfrm>
            <a:prstGeom prst="straightConnector1">
              <a:avLst/>
            </a:prstGeom>
            <a:ln w="50800">
              <a:solidFill>
                <a:schemeClr val="tx1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ounded Rectangle 212"/>
            <p:cNvSpPr/>
            <p:nvPr/>
          </p:nvSpPr>
          <p:spPr>
            <a:xfrm>
              <a:off x="9632092" y="2274885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9619448" y="26779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TFTP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9614091" y="310447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DHCP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7204298" y="2539418"/>
              <a:ext cx="1957407" cy="331799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 Connector 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5316275" y="6109103"/>
              <a:ext cx="919757" cy="0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6517155" y="5391994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6604414" y="2708517"/>
              <a:ext cx="687143" cy="6389"/>
            </a:xfrm>
            <a:prstGeom prst="straightConnector1">
              <a:avLst/>
            </a:prstGeom>
            <a:ln w="50800">
              <a:solidFill>
                <a:srgbClr val="7030A0"/>
              </a:solidFill>
              <a:miter lim="800000"/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Rounded Rectangle 219"/>
            <p:cNvSpPr/>
            <p:nvPr/>
          </p:nvSpPr>
          <p:spPr>
            <a:xfrm>
              <a:off x="9582931" y="3669080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9582931" y="4062104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9582537" y="4470197"/>
              <a:ext cx="1179961" cy="333273"/>
            </a:xfrm>
            <a:prstGeom prst="roundRect">
              <a:avLst>
                <a:gd name="adj" fmla="val 11905"/>
              </a:avLst>
            </a:prstGeom>
            <a:solidFill>
              <a:schemeClr val="lt1">
                <a:alpha val="40000"/>
              </a:schemeClr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25" tIns="45713" rIns="91425" bIns="45713" rtlCol="0" anchor="ctr"/>
            <a:lstStyle/>
            <a:p>
              <a:pPr algn="ctr"/>
              <a:r>
                <a:rPr lang="en-US" sz="8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</a:t>
              </a:r>
              <a:endParaRPr lang="en-US" sz="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2208651" y="6217239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QFX/EX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2295109" y="3129803"/>
              <a:ext cx="1221798" cy="341758"/>
            </a:xfrm>
            <a:prstGeom prst="rect">
              <a:avLst/>
            </a:prstGeom>
            <a:ln>
              <a:noFill/>
            </a:ln>
          </p:spPr>
          <p:txBody>
            <a:bodyPr wrap="square" lIns="45643" tIns="22821" rIns="45643" bIns="22821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SRX</a:t>
              </a:r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 flipH="1">
              <a:off x="10923647" y="2830553"/>
              <a:ext cx="1537038" cy="1394420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6" name="Picture 225" descr="mx104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867" y="2645877"/>
              <a:ext cx="1164675" cy="45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7" name="Straight Arrow Connector 226"/>
            <p:cNvCxnSpPr/>
            <p:nvPr/>
          </p:nvCxnSpPr>
          <p:spPr>
            <a:xfrm>
              <a:off x="11092159" y="6053284"/>
              <a:ext cx="1084693" cy="29332"/>
            </a:xfrm>
            <a:prstGeom prst="straightConnector1">
              <a:avLst/>
            </a:prstGeom>
            <a:ln w="63500">
              <a:solidFill>
                <a:schemeClr val="accent1"/>
              </a:solidFill>
              <a:miter lim="800000"/>
              <a:headEnd type="none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0975256" y="4386972"/>
              <a:ext cx="1544119" cy="1669001"/>
            </a:xfrm>
            <a:prstGeom prst="straightConnector1">
              <a:avLst/>
            </a:prstGeom>
            <a:ln w="63500">
              <a:solidFill>
                <a:srgbClr val="FFC000"/>
              </a:solidFill>
              <a:miter lim="800000"/>
              <a:headEnd type="oval" w="sm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6852" y="5981188"/>
              <a:ext cx="1349437" cy="20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8796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3" y="4629915"/>
            <a:ext cx="13120706" cy="1634491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99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niper 2014 Template">
  <a:themeElements>
    <a:clrScheme name="Juniper Colors 2014">
      <a:dk1>
        <a:srgbClr val="445E88"/>
      </a:dk1>
      <a:lt1>
        <a:srgbClr val="FFFFFF"/>
      </a:lt1>
      <a:dk2>
        <a:srgbClr val="A8B9C8"/>
      </a:dk2>
      <a:lt2>
        <a:srgbClr val="C8C8C8"/>
      </a:lt2>
      <a:accent1>
        <a:srgbClr val="3EBAF1"/>
      </a:accent1>
      <a:accent2>
        <a:srgbClr val="3C3C3C"/>
      </a:accent2>
      <a:accent3>
        <a:srgbClr val="E76252"/>
      </a:accent3>
      <a:accent4>
        <a:srgbClr val="68AE64"/>
      </a:accent4>
      <a:accent5>
        <a:srgbClr val="3095C2"/>
      </a:accent5>
      <a:accent6>
        <a:srgbClr val="00A3A5"/>
      </a:accent6>
      <a:hlink>
        <a:srgbClr val="0067AB"/>
      </a:hlink>
      <a:folHlink>
        <a:srgbClr val="6464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25" tIns="45713" rIns="91425" bIns="45713" rtlCol="0" anchor="ctr"/>
      <a:lstStyle>
        <a:defPPr algn="ctr">
          <a:defRPr sz="140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lIns="45643" tIns="22821" rIns="45643" bIns="22821"/>
      <a:lstStyle>
        <a:defPPr algn="l">
          <a:lnSpc>
            <a:spcPct val="90000"/>
          </a:lnSpc>
          <a:defRPr sz="1400" dirty="0" smtClean="0">
            <a:solidFill>
              <a:schemeClr val="accent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100086</TotalTime>
  <Words>1772</Words>
  <Application>Microsoft Macintosh PowerPoint</Application>
  <PresentationFormat>Custom</PresentationFormat>
  <Paragraphs>997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Times New Roman</vt:lpstr>
      <vt:lpstr>Arial</vt:lpstr>
      <vt:lpstr>Juniper 2014 Template</vt:lpstr>
      <vt:lpstr>YAPT Automate provisioning devices</vt:lpstr>
      <vt:lpstr>What YAPT is and isn’t </vt:lpstr>
      <vt:lpstr>YAPT Use cases</vt:lpstr>
      <vt:lpstr>YAPT Use cases</vt:lpstr>
      <vt:lpstr>YAPT Use cases</vt:lpstr>
      <vt:lpstr>YAPT Use cases</vt:lpstr>
      <vt:lpstr>Who’s behind this project and where is it coming from ?</vt:lpstr>
      <vt:lpstr>YAPT Deployment options</vt:lpstr>
      <vt:lpstr>Components</vt:lpstr>
      <vt:lpstr>YAPT - Architecture</vt:lpstr>
      <vt:lpstr>Components – Message Broker</vt:lpstr>
      <vt:lpstr>Message Broker – RabbitMQ</vt:lpstr>
      <vt:lpstr>Components – Graphical Interface</vt:lpstr>
      <vt:lpstr>Web Interface – Bootstrap </vt:lpstr>
      <vt:lpstr>Web Interface – Bootstrap </vt:lpstr>
      <vt:lpstr>Components – Backend</vt:lpstr>
      <vt:lpstr>Backend – Internal / SQL </vt:lpstr>
      <vt:lpstr>Components – Services / Source Plugins</vt:lpstr>
      <vt:lpstr>Services / Source Plugins</vt:lpstr>
      <vt:lpstr>Services / Source Plugins (OSSH)</vt:lpstr>
      <vt:lpstr>Services / Source Plugins (PHS)</vt:lpstr>
      <vt:lpstr>Components – Task Plugins</vt:lpstr>
      <vt:lpstr>Task Plugins</vt:lpstr>
      <vt:lpstr>Task Plugins</vt:lpstr>
      <vt:lpstr>Components – Logging</vt:lpstr>
      <vt:lpstr>Logging</vt:lpstr>
      <vt:lpstr>Interact with YAPT</vt:lpstr>
      <vt:lpstr>Programmatic interfaces</vt:lpstr>
      <vt:lpstr>Programmatic interfaces REST API</vt:lpstr>
      <vt:lpstr>Programmatic interfaces Task Plugin </vt:lpstr>
      <vt:lpstr>Deployment Scenarios</vt:lpstr>
      <vt:lpstr>YAPT Deployment scenarios</vt:lpstr>
      <vt:lpstr>Tested Hardware / Software</vt:lpstr>
      <vt:lpstr>Tested Hardware / Software</vt:lpstr>
      <vt:lpstr>Contribute and Participate</vt:lpstr>
      <vt:lpstr>Projects open to contribution </vt:lpstr>
      <vt:lpstr>Thank You</vt:lpstr>
    </vt:vector>
  </TitlesOfParts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Networks Corporate PowerPoint Template</dc:title>
  <dc:subject>PowerPoint Template</dc:subject>
  <dc:creator>Damien Garros</dc:creator>
  <cp:keywords>PPT, PPT template, toolkit, PPT toolkit,  corporate template, corporate PPT template, PowerPoint template, Juniper PPT template</cp:keywords>
  <cp:lastModifiedBy>Christian Klewar</cp:lastModifiedBy>
  <cp:revision>1585</cp:revision>
  <cp:lastPrinted>2013-12-27T18:52:02Z</cp:lastPrinted>
  <dcterms:created xsi:type="dcterms:W3CDTF">2013-11-15T20:57:24Z</dcterms:created>
  <dcterms:modified xsi:type="dcterms:W3CDTF">2017-11-09T09:28:17Z</dcterms:modified>
</cp:coreProperties>
</file>